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4" autoAdjust="0"/>
  </p:normalViewPr>
  <p:slideViewPr>
    <p:cSldViewPr snapToGrid="0">
      <p:cViewPr varScale="1">
        <p:scale>
          <a:sx n="86" d="100"/>
          <a:sy n="86" d="100"/>
        </p:scale>
        <p:origin x="6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5C55F-E742-4F1A-9045-CC821E33929B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B9723-3DF0-4BA1-9147-3C4D40E7CA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9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29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69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9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03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39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05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367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786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21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48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70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71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32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1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22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94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02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C479F4-3850-4371-B225-09C613817591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167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C1B551-1D07-4D07-AFD8-1D3307608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0897" y="4519935"/>
            <a:ext cx="4935125" cy="70013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cs-CZ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pre-Romanesque</a:t>
            </a:r>
            <a:r>
              <a:rPr lang="cs-CZ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>
            <a:off x="5424256" y="5211192"/>
            <a:ext cx="6768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6AE5BF9-AF49-42BD-A1AB-CD282AB4E9F4}"/>
              </a:ext>
            </a:extLst>
          </p:cNvPr>
          <p:cNvCxnSpPr/>
          <p:nvPr/>
        </p:nvCxnSpPr>
        <p:spPr>
          <a:xfrm>
            <a:off x="5424256" y="5104660"/>
            <a:ext cx="0" cy="2308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8F7CE1-4EE5-437C-85C9-8FA0588BC76E}"/>
              </a:ext>
            </a:extLst>
          </p:cNvPr>
          <p:cNvSpPr txBox="1"/>
          <p:nvPr/>
        </p:nvSpPr>
        <p:spPr>
          <a:xfrm>
            <a:off x="3923930" y="5326602"/>
            <a:ext cx="6125592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cs-CZ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century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– 10 </a:t>
            </a:r>
            <a:r>
              <a:rPr lang="cs-CZ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century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27BA9A3-F51D-40AA-8785-4CAE3BEFDA97}"/>
              </a:ext>
            </a:extLst>
          </p:cNvPr>
          <p:cNvCxnSpPr/>
          <p:nvPr/>
        </p:nvCxnSpPr>
        <p:spPr>
          <a:xfrm>
            <a:off x="11926580" y="5095782"/>
            <a:ext cx="0" cy="2308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2BBFA17-6D27-4CDD-A0A6-A89D140AF836}"/>
              </a:ext>
            </a:extLst>
          </p:cNvPr>
          <p:cNvSpPr txBox="1"/>
          <p:nvPr/>
        </p:nvSpPr>
        <p:spPr>
          <a:xfrm>
            <a:off x="11221374" y="4839204"/>
            <a:ext cx="612559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Romanesque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46B1B1D-3195-49E3-898B-371DB8622590}"/>
              </a:ext>
            </a:extLst>
          </p:cNvPr>
          <p:cNvSpPr txBox="1"/>
          <p:nvPr/>
        </p:nvSpPr>
        <p:spPr>
          <a:xfrm>
            <a:off x="11221374" y="5338136"/>
            <a:ext cx="2064190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11 century – half of the 13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D86DD5E2-815E-42CD-83CD-78D5F9F1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0125" y="3565126"/>
            <a:ext cx="1540479" cy="13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750634BA-5978-4613-882B-90658D2F3E98}"/>
              </a:ext>
            </a:extLst>
          </p:cNvPr>
          <p:cNvSpPr txBox="1"/>
          <p:nvPr/>
        </p:nvSpPr>
        <p:spPr>
          <a:xfrm>
            <a:off x="13732351" y="4799097"/>
            <a:ext cx="73240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Gothic</a:t>
            </a:r>
            <a:endParaRPr lang="cs-CZ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99B70BD-5434-4CC6-96AB-B88C5621CAA1}"/>
              </a:ext>
            </a:extLst>
          </p:cNvPr>
          <p:cNvSpPr txBox="1"/>
          <p:nvPr/>
        </p:nvSpPr>
        <p:spPr>
          <a:xfrm>
            <a:off x="12795757" y="5418077"/>
            <a:ext cx="2605596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half of the 13 century– end of 15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8CA44219-A37D-4DB0-B73C-153AF30F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4581" y="3770114"/>
            <a:ext cx="1604638" cy="10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8EE86CD-56BD-41F8-B4C1-EEE839415B20}"/>
              </a:ext>
            </a:extLst>
          </p:cNvPr>
          <p:cNvCxnSpPr/>
          <p:nvPr/>
        </p:nvCxnSpPr>
        <p:spPr>
          <a:xfrm>
            <a:off x="13981176" y="5104660"/>
            <a:ext cx="0" cy="2219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D2E0EACC-8DEE-4058-B844-91E31C20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769" y="1323932"/>
            <a:ext cx="5562974" cy="31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13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7F898EE-63B7-4627-BAA3-9F775AA9B8A5}"/>
              </a:ext>
            </a:extLst>
          </p:cNvPr>
          <p:cNvSpPr txBox="1"/>
          <p:nvPr/>
        </p:nvSpPr>
        <p:spPr>
          <a:xfrm>
            <a:off x="-100584" y="4887639"/>
            <a:ext cx="262923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Functionalism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VYGOSH.cz / funkcionalismus">
            <a:extLst>
              <a:ext uri="{FF2B5EF4-FFF2-40B4-BE49-F238E27FC236}">
                <a16:creationId xmlns:a16="http://schemas.microsoft.com/office/drawing/2014/main" id="{82062FCD-287F-4DC9-8C47-89A7B7F3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043" y="3951639"/>
            <a:ext cx="1401198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288F62E7-D328-498A-8925-CD5E30221586}"/>
              </a:ext>
            </a:extLst>
          </p:cNvPr>
          <p:cNvSpPr txBox="1"/>
          <p:nvPr/>
        </p:nvSpPr>
        <p:spPr>
          <a:xfrm>
            <a:off x="-231712" y="5391925"/>
            <a:ext cx="323937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1920s – end </a:t>
            </a:r>
            <a:r>
              <a:rPr lang="cs-CZ" sz="1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1930s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96FF010-781E-4E18-AC36-F67C2D3F979C}"/>
              </a:ext>
            </a:extLst>
          </p:cNvPr>
          <p:cNvCxnSpPr/>
          <p:nvPr/>
        </p:nvCxnSpPr>
        <p:spPr>
          <a:xfrm>
            <a:off x="396138" y="5174297"/>
            <a:ext cx="0" cy="1744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ABFC20B-4DC1-4E6D-AEB2-70C0FB06C445}"/>
              </a:ext>
            </a:extLst>
          </p:cNvPr>
          <p:cNvSpPr txBox="1"/>
          <p:nvPr/>
        </p:nvSpPr>
        <p:spPr>
          <a:xfrm>
            <a:off x="4563122" y="4681103"/>
            <a:ext cx="7605656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Socialist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Realism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Hotel International 4 * v Praze | Oficiální webové stránky">
            <a:extLst>
              <a:ext uri="{FF2B5EF4-FFF2-40B4-BE49-F238E27FC236}">
                <a16:creationId xmlns:a16="http://schemas.microsoft.com/office/drawing/2014/main" id="{E38BFD45-4D95-4207-BED0-BD5BD8B1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8648" y="1323016"/>
            <a:ext cx="6533394" cy="34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827D7D8F-DD47-4D94-999E-EFC72294AFB7}"/>
              </a:ext>
            </a:extLst>
          </p:cNvPr>
          <p:cNvSpPr txBox="1"/>
          <p:nvPr/>
        </p:nvSpPr>
        <p:spPr>
          <a:xfrm>
            <a:off x="4295847" y="5349042"/>
            <a:ext cx="3999102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1950–end of 1980s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Dancing House - Wikipedia">
            <a:extLst>
              <a:ext uri="{FF2B5EF4-FFF2-40B4-BE49-F238E27FC236}">
                <a16:creationId xmlns:a16="http://schemas.microsoft.com/office/drawing/2014/main" id="{B8FC24BA-67C6-4107-826A-578CF0AE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1611" y="3181010"/>
            <a:ext cx="1428501" cy="145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5FB712FD-F024-424C-AD14-882EF0029D5A}"/>
              </a:ext>
            </a:extLst>
          </p:cNvPr>
          <p:cNvSpPr txBox="1"/>
          <p:nvPr/>
        </p:nvSpPr>
        <p:spPr>
          <a:xfrm>
            <a:off x="11213186" y="5296145"/>
            <a:ext cx="159213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cca 1990–</a:t>
            </a:r>
            <a:r>
              <a:rPr lang="cs-CZ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now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06AC301-A16B-44A6-9EF6-A00CC0A5DBC7}"/>
              </a:ext>
            </a:extLst>
          </p:cNvPr>
          <p:cNvSpPr txBox="1"/>
          <p:nvPr/>
        </p:nvSpPr>
        <p:spPr>
          <a:xfrm>
            <a:off x="11048236" y="4677703"/>
            <a:ext cx="19220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Postmodern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E803C6E-D99C-4CF1-A3B3-E67DF2DD3623}"/>
              </a:ext>
            </a:extLst>
          </p:cNvPr>
          <p:cNvCxnSpPr/>
          <p:nvPr/>
        </p:nvCxnSpPr>
        <p:spPr>
          <a:xfrm>
            <a:off x="11604048" y="5078466"/>
            <a:ext cx="0" cy="2159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2ED84120-1FA1-4725-8025-0077F346FEC0}"/>
              </a:ext>
            </a:extLst>
          </p:cNvPr>
          <p:cNvCxnSpPr/>
          <p:nvPr/>
        </p:nvCxnSpPr>
        <p:spPr>
          <a:xfrm>
            <a:off x="5808917" y="5098469"/>
            <a:ext cx="0" cy="2432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108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ABFC20B-4DC1-4E6D-AEB2-70C0FB06C445}"/>
              </a:ext>
            </a:extLst>
          </p:cNvPr>
          <p:cNvSpPr txBox="1"/>
          <p:nvPr/>
        </p:nvSpPr>
        <p:spPr>
          <a:xfrm>
            <a:off x="-100584" y="4829169"/>
            <a:ext cx="7605656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Socialist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Realism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Hotel International 4 * v Praze | Oficiální webové stránky">
            <a:extLst>
              <a:ext uri="{FF2B5EF4-FFF2-40B4-BE49-F238E27FC236}">
                <a16:creationId xmlns:a16="http://schemas.microsoft.com/office/drawing/2014/main" id="{E38BFD45-4D95-4207-BED0-BD5BD8B1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5054" y="3726376"/>
            <a:ext cx="200448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827D7D8F-DD47-4D94-999E-EFC72294AFB7}"/>
              </a:ext>
            </a:extLst>
          </p:cNvPr>
          <p:cNvSpPr txBox="1"/>
          <p:nvPr/>
        </p:nvSpPr>
        <p:spPr>
          <a:xfrm>
            <a:off x="-296858" y="5410771"/>
            <a:ext cx="399910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1950–end of 1980s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616A78C-0BB1-40C2-96E7-4971F925E510}"/>
              </a:ext>
            </a:extLst>
          </p:cNvPr>
          <p:cNvCxnSpPr/>
          <p:nvPr/>
        </p:nvCxnSpPr>
        <p:spPr>
          <a:xfrm>
            <a:off x="357186" y="5121480"/>
            <a:ext cx="0" cy="2432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170" name="Picture 2" descr="Dancing House - Wikipedia">
            <a:extLst>
              <a:ext uri="{FF2B5EF4-FFF2-40B4-BE49-F238E27FC236}">
                <a16:creationId xmlns:a16="http://schemas.microsoft.com/office/drawing/2014/main" id="{B8FC24BA-67C6-4107-826A-578CF0AE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131" y="1418747"/>
            <a:ext cx="3289743" cy="33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5FB712FD-F024-424C-AD14-882EF0029D5A}"/>
              </a:ext>
            </a:extLst>
          </p:cNvPr>
          <p:cNvSpPr txBox="1"/>
          <p:nvPr/>
        </p:nvSpPr>
        <p:spPr>
          <a:xfrm>
            <a:off x="4434732" y="5279599"/>
            <a:ext cx="3597465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cca 1990–</a:t>
            </a:r>
            <a:r>
              <a:rPr lang="cs-CZ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now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06AC301-A16B-44A6-9EF6-A00CC0A5DBC7}"/>
              </a:ext>
            </a:extLst>
          </p:cNvPr>
          <p:cNvSpPr txBox="1"/>
          <p:nvPr/>
        </p:nvSpPr>
        <p:spPr>
          <a:xfrm>
            <a:off x="3874849" y="4646430"/>
            <a:ext cx="4118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Postmodern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E803C6E-D99C-4CF1-A3B3-E67DF2DD3623}"/>
              </a:ext>
            </a:extLst>
          </p:cNvPr>
          <p:cNvCxnSpPr/>
          <p:nvPr/>
        </p:nvCxnSpPr>
        <p:spPr>
          <a:xfrm>
            <a:off x="5614003" y="5065256"/>
            <a:ext cx="0" cy="2159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6C8EF4B2-2019-4EAD-B94A-EB7A16BCF84C}"/>
              </a:ext>
            </a:extLst>
          </p:cNvPr>
          <p:cNvCxnSpPr>
            <a:cxnSpLocks/>
          </p:cNvCxnSpPr>
          <p:nvPr/>
        </p:nvCxnSpPr>
        <p:spPr>
          <a:xfrm>
            <a:off x="-100584" y="5220070"/>
            <a:ext cx="571458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658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C1B551-1D07-4D07-AFD8-1D3307608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22431" y="4757875"/>
            <a:ext cx="4472614" cy="2308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cs-CZ" sz="1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pre-Romanesque</a:t>
            </a:r>
            <a:r>
              <a:rPr lang="cs-CZ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1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6AE5BF9-AF49-42BD-A1AB-CD282AB4E9F4}"/>
              </a:ext>
            </a:extLst>
          </p:cNvPr>
          <p:cNvCxnSpPr/>
          <p:nvPr/>
        </p:nvCxnSpPr>
        <p:spPr>
          <a:xfrm>
            <a:off x="109000" y="5095782"/>
            <a:ext cx="0" cy="2308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8F7CE1-4EE5-437C-85C9-8FA0588BC76E}"/>
              </a:ext>
            </a:extLst>
          </p:cNvPr>
          <p:cNvSpPr txBox="1"/>
          <p:nvPr/>
        </p:nvSpPr>
        <p:spPr>
          <a:xfrm>
            <a:off x="-559755" y="5325248"/>
            <a:ext cx="612559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cs-CZ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century</a:t>
            </a:r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 – 10 </a:t>
            </a:r>
            <a:r>
              <a:rPr lang="cs-CZ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27BA9A3-F51D-40AA-8785-4CAE3BEFDA97}"/>
              </a:ext>
            </a:extLst>
          </p:cNvPr>
          <p:cNvCxnSpPr/>
          <p:nvPr/>
        </p:nvCxnSpPr>
        <p:spPr>
          <a:xfrm>
            <a:off x="5576545" y="5092742"/>
            <a:ext cx="0" cy="2308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2BBFA17-6D27-4CDD-A0A6-A89D140AF836}"/>
              </a:ext>
            </a:extLst>
          </p:cNvPr>
          <p:cNvSpPr txBox="1"/>
          <p:nvPr/>
        </p:nvSpPr>
        <p:spPr>
          <a:xfrm>
            <a:off x="3838186" y="4585829"/>
            <a:ext cx="6125592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Romanesque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46B1B1D-3195-49E3-898B-371DB8622590}"/>
              </a:ext>
            </a:extLst>
          </p:cNvPr>
          <p:cNvSpPr txBox="1"/>
          <p:nvPr/>
        </p:nvSpPr>
        <p:spPr>
          <a:xfrm>
            <a:off x="3754963" y="5287758"/>
            <a:ext cx="4960928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11 century – half of the 13 century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D86DD5E2-815E-42CD-83CD-78D5F9F1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0272" y="1185361"/>
            <a:ext cx="4091130" cy="346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750634BA-5978-4613-882B-90658D2F3E98}"/>
              </a:ext>
            </a:extLst>
          </p:cNvPr>
          <p:cNvSpPr txBox="1"/>
          <p:nvPr/>
        </p:nvSpPr>
        <p:spPr>
          <a:xfrm>
            <a:off x="11776458" y="4799097"/>
            <a:ext cx="73240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Gothic</a:t>
            </a:r>
            <a:endParaRPr lang="cs-CZ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99B70BD-5434-4CC6-96AB-B88C5621CAA1}"/>
              </a:ext>
            </a:extLst>
          </p:cNvPr>
          <p:cNvSpPr txBox="1"/>
          <p:nvPr/>
        </p:nvSpPr>
        <p:spPr>
          <a:xfrm>
            <a:off x="10839864" y="5418077"/>
            <a:ext cx="2605596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half of the 13 century– end of 15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8CA44219-A37D-4DB0-B73C-153AF30F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8688" y="3770114"/>
            <a:ext cx="1604638" cy="10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8EE86CD-56BD-41F8-B4C1-EEE839415B20}"/>
              </a:ext>
            </a:extLst>
          </p:cNvPr>
          <p:cNvCxnSpPr/>
          <p:nvPr/>
        </p:nvCxnSpPr>
        <p:spPr>
          <a:xfrm>
            <a:off x="12014564" y="5109099"/>
            <a:ext cx="0" cy="2219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B29186B-0388-4B70-9C79-C84124D7EC0E}"/>
              </a:ext>
            </a:extLst>
          </p:cNvPr>
          <p:cNvSpPr txBox="1"/>
          <p:nvPr/>
        </p:nvSpPr>
        <p:spPr>
          <a:xfrm>
            <a:off x="13692962" y="5030457"/>
            <a:ext cx="130279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Rennaissance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8DE4D76-76F6-4729-B332-4A2A26A234A6}"/>
              </a:ext>
            </a:extLst>
          </p:cNvPr>
          <p:cNvSpPr txBox="1"/>
          <p:nvPr/>
        </p:nvSpPr>
        <p:spPr>
          <a:xfrm>
            <a:off x="12433865" y="5518591"/>
            <a:ext cx="3204840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turn of the 15 and 16 century – beginning of 17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763DBE49-0CF5-41C0-BDB1-95F2D68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6254" y="3805632"/>
            <a:ext cx="1692946" cy="126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34C265C8-CD11-4392-8F0C-AD0BA15B47BF}"/>
              </a:ext>
            </a:extLst>
          </p:cNvPr>
          <p:cNvCxnSpPr>
            <a:cxnSpLocks/>
          </p:cNvCxnSpPr>
          <p:nvPr/>
        </p:nvCxnSpPr>
        <p:spPr>
          <a:xfrm>
            <a:off x="14172727" y="5276678"/>
            <a:ext cx="0" cy="2138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78C601-2123-4077-A3DF-061D1A3F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4223" y="3446017"/>
            <a:ext cx="2268099" cy="12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18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27BA9A3-F51D-40AA-8785-4CAE3BEFDA97}"/>
              </a:ext>
            </a:extLst>
          </p:cNvPr>
          <p:cNvCxnSpPr/>
          <p:nvPr/>
        </p:nvCxnSpPr>
        <p:spPr>
          <a:xfrm>
            <a:off x="166716" y="5096459"/>
            <a:ext cx="0" cy="2308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2BBFA17-6D27-4CDD-A0A6-A89D140AF836}"/>
              </a:ext>
            </a:extLst>
          </p:cNvPr>
          <p:cNvSpPr txBox="1"/>
          <p:nvPr/>
        </p:nvSpPr>
        <p:spPr>
          <a:xfrm>
            <a:off x="-568342" y="4814593"/>
            <a:ext cx="612559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Romanesque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46B1B1D-3195-49E3-898B-371DB8622590}"/>
              </a:ext>
            </a:extLst>
          </p:cNvPr>
          <p:cNvSpPr txBox="1"/>
          <p:nvPr/>
        </p:nvSpPr>
        <p:spPr>
          <a:xfrm>
            <a:off x="-568342" y="5336215"/>
            <a:ext cx="496092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11 century – half of the 13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D86DD5E2-815E-42CD-83CD-78D5F9F1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3121" y="3552082"/>
            <a:ext cx="1530001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750634BA-5978-4613-882B-90658D2F3E98}"/>
              </a:ext>
            </a:extLst>
          </p:cNvPr>
          <p:cNvSpPr txBox="1"/>
          <p:nvPr/>
        </p:nvSpPr>
        <p:spPr>
          <a:xfrm>
            <a:off x="5051287" y="4630769"/>
            <a:ext cx="1604743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Gothic</a:t>
            </a:r>
            <a:endParaRPr lang="cs-CZ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99B70BD-5434-4CC6-96AB-B88C5621CAA1}"/>
              </a:ext>
            </a:extLst>
          </p:cNvPr>
          <p:cNvSpPr txBox="1"/>
          <p:nvPr/>
        </p:nvSpPr>
        <p:spPr>
          <a:xfrm>
            <a:off x="2688955" y="5316245"/>
            <a:ext cx="5720593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half of the 13 century– end of 15 century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8CA44219-A37D-4DB0-B73C-153AF30F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721" y="1392901"/>
            <a:ext cx="4938162" cy="32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8EE86CD-56BD-41F8-B4C1-EEE839415B20}"/>
              </a:ext>
            </a:extLst>
          </p:cNvPr>
          <p:cNvCxnSpPr/>
          <p:nvPr/>
        </p:nvCxnSpPr>
        <p:spPr>
          <a:xfrm>
            <a:off x="5549252" y="5094303"/>
            <a:ext cx="0" cy="2219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D7BF75A-76F9-4DE9-930E-6C7CF178BC93}"/>
              </a:ext>
            </a:extLst>
          </p:cNvPr>
          <p:cNvSpPr txBox="1"/>
          <p:nvPr/>
        </p:nvSpPr>
        <p:spPr>
          <a:xfrm>
            <a:off x="11540600" y="4848082"/>
            <a:ext cx="130279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Rennaissance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6EE53B7-2189-4D07-BD5E-B8C41571D875}"/>
              </a:ext>
            </a:extLst>
          </p:cNvPr>
          <p:cNvSpPr txBox="1"/>
          <p:nvPr/>
        </p:nvSpPr>
        <p:spPr>
          <a:xfrm>
            <a:off x="10281503" y="5336216"/>
            <a:ext cx="3204840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turn of the 15 and 16 century – beginning of 17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E9EA325-C875-40F2-A200-9731617C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3892" y="3623257"/>
            <a:ext cx="1692946" cy="126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685EFDD4-0ED3-49BC-A3CB-2C61B197C876}"/>
              </a:ext>
            </a:extLst>
          </p:cNvPr>
          <p:cNvSpPr txBox="1"/>
          <p:nvPr/>
        </p:nvSpPr>
        <p:spPr>
          <a:xfrm>
            <a:off x="13873948" y="4796324"/>
            <a:ext cx="84559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Baroque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9EDBA9D-9C2A-45D1-8CBA-F3B1A981AAC6}"/>
              </a:ext>
            </a:extLst>
          </p:cNvPr>
          <p:cNvSpPr txBox="1"/>
          <p:nvPr/>
        </p:nvSpPr>
        <p:spPr>
          <a:xfrm>
            <a:off x="13006369" y="5360770"/>
            <a:ext cx="2449810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beginning 17 century–end 18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8B9DE36-410F-43FB-BD00-26C22A0E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8555" y="3648402"/>
            <a:ext cx="1599574" cy="11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26EBE18B-D7F9-47BE-A06A-4E7E0D52C90F}"/>
              </a:ext>
            </a:extLst>
          </p:cNvPr>
          <p:cNvCxnSpPr/>
          <p:nvPr/>
        </p:nvCxnSpPr>
        <p:spPr>
          <a:xfrm>
            <a:off x="14400895" y="5092434"/>
            <a:ext cx="0" cy="21575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E7BB0C9C-3631-477C-B825-7D390C01B594}"/>
              </a:ext>
            </a:extLst>
          </p:cNvPr>
          <p:cNvCxnSpPr>
            <a:cxnSpLocks/>
          </p:cNvCxnSpPr>
          <p:nvPr/>
        </p:nvCxnSpPr>
        <p:spPr>
          <a:xfrm>
            <a:off x="12005599" y="5122325"/>
            <a:ext cx="0" cy="2138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943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50634BA-5978-4613-882B-90658D2F3E98}"/>
              </a:ext>
            </a:extLst>
          </p:cNvPr>
          <p:cNvSpPr txBox="1"/>
          <p:nvPr/>
        </p:nvSpPr>
        <p:spPr>
          <a:xfrm>
            <a:off x="0" y="4850069"/>
            <a:ext cx="1604743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Gothic</a:t>
            </a:r>
            <a:endParaRPr lang="cs-CZ" sz="1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99B70BD-5434-4CC6-96AB-B88C5621CAA1}"/>
              </a:ext>
            </a:extLst>
          </p:cNvPr>
          <p:cNvSpPr txBox="1"/>
          <p:nvPr/>
        </p:nvSpPr>
        <p:spPr>
          <a:xfrm>
            <a:off x="-1048231" y="5381959"/>
            <a:ext cx="5720593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half of the 13 century– end of 15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8CA44219-A37D-4DB0-B73C-153AF30F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8497" y="3741784"/>
            <a:ext cx="162101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8EE86CD-56BD-41F8-B4C1-EEE839415B20}"/>
              </a:ext>
            </a:extLst>
          </p:cNvPr>
          <p:cNvCxnSpPr/>
          <p:nvPr/>
        </p:nvCxnSpPr>
        <p:spPr>
          <a:xfrm>
            <a:off x="239298" y="5103447"/>
            <a:ext cx="0" cy="2219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D7BF75A-76F9-4DE9-930E-6C7CF178BC93}"/>
              </a:ext>
            </a:extLst>
          </p:cNvPr>
          <p:cNvSpPr txBox="1"/>
          <p:nvPr/>
        </p:nvSpPr>
        <p:spPr>
          <a:xfrm>
            <a:off x="5025054" y="4681219"/>
            <a:ext cx="2155326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Rennaissance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6EE53B7-2189-4D07-BD5E-B8C41571D875}"/>
              </a:ext>
            </a:extLst>
          </p:cNvPr>
          <p:cNvSpPr txBox="1"/>
          <p:nvPr/>
        </p:nvSpPr>
        <p:spPr>
          <a:xfrm>
            <a:off x="2118493" y="5354187"/>
            <a:ext cx="7854685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turn of the 15 and 16 century – beginning of 17 century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E9EA325-C875-40F2-A200-9731617C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4183" y="1173048"/>
            <a:ext cx="4757068" cy="35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685EFDD4-0ED3-49BC-A3CB-2C61B197C876}"/>
              </a:ext>
            </a:extLst>
          </p:cNvPr>
          <p:cNvSpPr txBox="1"/>
          <p:nvPr/>
        </p:nvSpPr>
        <p:spPr>
          <a:xfrm>
            <a:off x="11488308" y="4820878"/>
            <a:ext cx="84559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Baroque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9EDBA9D-9C2A-45D1-8CBA-F3B1A981AAC6}"/>
              </a:ext>
            </a:extLst>
          </p:cNvPr>
          <p:cNvSpPr txBox="1"/>
          <p:nvPr/>
        </p:nvSpPr>
        <p:spPr>
          <a:xfrm>
            <a:off x="10620729" y="5385324"/>
            <a:ext cx="2449810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beginning 17 century–end 18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8B9DE36-410F-43FB-BD00-26C22A0E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2915" y="3672956"/>
            <a:ext cx="1599574" cy="11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0BBA60FD-00AA-4B3F-9AD9-D6E3825C8315}"/>
              </a:ext>
            </a:extLst>
          </p:cNvPr>
          <p:cNvCxnSpPr>
            <a:cxnSpLocks/>
          </p:cNvCxnSpPr>
          <p:nvPr/>
        </p:nvCxnSpPr>
        <p:spPr>
          <a:xfrm>
            <a:off x="5933983" y="5118857"/>
            <a:ext cx="0" cy="2138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D094FE2-D156-4383-8762-26D00DFC76D2}"/>
              </a:ext>
            </a:extLst>
          </p:cNvPr>
          <p:cNvSpPr txBox="1"/>
          <p:nvPr/>
        </p:nvSpPr>
        <p:spPr>
          <a:xfrm>
            <a:off x="12968786" y="4904343"/>
            <a:ext cx="1990817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Neo-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clacissicism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Romantism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EDD5A11-37E7-4500-90B2-4F69CD1EBF72}"/>
              </a:ext>
            </a:extLst>
          </p:cNvPr>
          <p:cNvSpPr txBox="1"/>
          <p:nvPr/>
        </p:nvSpPr>
        <p:spPr>
          <a:xfrm>
            <a:off x="12943056" y="5514538"/>
            <a:ext cx="223846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end of 18 century – end of 19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centur</a:t>
            </a:r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E4ADB053-3546-4A70-98A0-18DE2DCA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3679" y="3741784"/>
            <a:ext cx="1804068" cy="116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1CF66B2-FDEC-4155-BBBE-A227A5927CA1}"/>
              </a:ext>
            </a:extLst>
          </p:cNvPr>
          <p:cNvCxnSpPr/>
          <p:nvPr/>
        </p:nvCxnSpPr>
        <p:spPr>
          <a:xfrm>
            <a:off x="13807440" y="5220070"/>
            <a:ext cx="0" cy="1618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EA07DC94-ED74-40BC-8753-F81F55C74940}"/>
              </a:ext>
            </a:extLst>
          </p:cNvPr>
          <p:cNvCxnSpPr/>
          <p:nvPr/>
        </p:nvCxnSpPr>
        <p:spPr>
          <a:xfrm>
            <a:off x="11833541" y="5130904"/>
            <a:ext cx="0" cy="2157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37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D7BF75A-76F9-4DE9-930E-6C7CF178BC93}"/>
              </a:ext>
            </a:extLst>
          </p:cNvPr>
          <p:cNvSpPr txBox="1"/>
          <p:nvPr/>
        </p:nvSpPr>
        <p:spPr>
          <a:xfrm>
            <a:off x="-100584" y="4876340"/>
            <a:ext cx="2155326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Rennaissance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6EE53B7-2189-4D07-BD5E-B8C41571D875}"/>
              </a:ext>
            </a:extLst>
          </p:cNvPr>
          <p:cNvSpPr txBox="1"/>
          <p:nvPr/>
        </p:nvSpPr>
        <p:spPr>
          <a:xfrm>
            <a:off x="-1559287" y="5402216"/>
            <a:ext cx="7854685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turn of the 15 and 16 century – beginning of 17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E9EA325-C875-40F2-A200-9731617C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8605" y="3623890"/>
            <a:ext cx="16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685EFDD4-0ED3-49BC-A3CB-2C61B197C876}"/>
              </a:ext>
            </a:extLst>
          </p:cNvPr>
          <p:cNvSpPr txBox="1"/>
          <p:nvPr/>
        </p:nvSpPr>
        <p:spPr>
          <a:xfrm>
            <a:off x="4744139" y="4641591"/>
            <a:ext cx="1870591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Baroque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9EDBA9D-9C2A-45D1-8CBA-F3B1A981AAC6}"/>
              </a:ext>
            </a:extLst>
          </p:cNvPr>
          <p:cNvSpPr txBox="1"/>
          <p:nvPr/>
        </p:nvSpPr>
        <p:spPr>
          <a:xfrm>
            <a:off x="2916211" y="5353492"/>
            <a:ext cx="6054051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beginning 17 century–end 18 century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8B9DE36-410F-43FB-BD00-26C22A0E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373" y="1333343"/>
            <a:ext cx="4566672" cy="34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0BBA60FD-00AA-4B3F-9AD9-D6E3825C8315}"/>
              </a:ext>
            </a:extLst>
          </p:cNvPr>
          <p:cNvCxnSpPr>
            <a:cxnSpLocks/>
          </p:cNvCxnSpPr>
          <p:nvPr/>
        </p:nvCxnSpPr>
        <p:spPr>
          <a:xfrm>
            <a:off x="391395" y="5139244"/>
            <a:ext cx="0" cy="2138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D094FE2-D156-4383-8762-26D00DFC76D2}"/>
              </a:ext>
            </a:extLst>
          </p:cNvPr>
          <p:cNvSpPr txBox="1"/>
          <p:nvPr/>
        </p:nvSpPr>
        <p:spPr>
          <a:xfrm>
            <a:off x="10950822" y="4793657"/>
            <a:ext cx="1990817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Neo-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clacissicism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Romantism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EDD5A11-37E7-4500-90B2-4F69CD1EBF72}"/>
              </a:ext>
            </a:extLst>
          </p:cNvPr>
          <p:cNvSpPr txBox="1"/>
          <p:nvPr/>
        </p:nvSpPr>
        <p:spPr>
          <a:xfrm>
            <a:off x="10925092" y="5403852"/>
            <a:ext cx="223846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end of 18 century – end of 19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centur</a:t>
            </a:r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E4ADB053-3546-4A70-98A0-18DE2DCA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5715" y="3631098"/>
            <a:ext cx="1804068" cy="116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E4848282-9E9F-454D-AA90-8DD148AB2692}"/>
              </a:ext>
            </a:extLst>
          </p:cNvPr>
          <p:cNvSpPr txBox="1"/>
          <p:nvPr/>
        </p:nvSpPr>
        <p:spPr>
          <a:xfrm>
            <a:off x="13812828" y="4859761"/>
            <a:ext cx="19215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Art-Nouveau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" descr="Secesní architektura v Čechách a na Moravě | Knihovna Karla Dvořáčka ve  Vyškově">
            <a:extLst>
              <a:ext uri="{FF2B5EF4-FFF2-40B4-BE49-F238E27FC236}">
                <a16:creationId xmlns:a16="http://schemas.microsoft.com/office/drawing/2014/main" id="{AB686803-0491-4427-980D-C8D475DC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9862" y="3765174"/>
            <a:ext cx="1668292" cy="111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1D2BB623-CCB2-42F7-9B48-1F29E8C5B04B}"/>
              </a:ext>
            </a:extLst>
          </p:cNvPr>
          <p:cNvSpPr txBox="1"/>
          <p:nvPr/>
        </p:nvSpPr>
        <p:spPr>
          <a:xfrm>
            <a:off x="13208851" y="5371781"/>
            <a:ext cx="32066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end of 19 century –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1910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6602E15-1D9E-4159-A6D6-6633A47D9F7D}"/>
              </a:ext>
            </a:extLst>
          </p:cNvPr>
          <p:cNvCxnSpPr/>
          <p:nvPr/>
        </p:nvCxnSpPr>
        <p:spPr>
          <a:xfrm>
            <a:off x="14243538" y="5139244"/>
            <a:ext cx="0" cy="18589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8DA78A7C-714C-48E4-8F52-9DBCBB86EFC5}"/>
              </a:ext>
            </a:extLst>
          </p:cNvPr>
          <p:cNvCxnSpPr/>
          <p:nvPr/>
        </p:nvCxnSpPr>
        <p:spPr>
          <a:xfrm>
            <a:off x="5432741" y="5139244"/>
            <a:ext cx="0" cy="2157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D9979130-A531-411E-BECD-7072C494DA6D}"/>
              </a:ext>
            </a:extLst>
          </p:cNvPr>
          <p:cNvCxnSpPr/>
          <p:nvPr/>
        </p:nvCxnSpPr>
        <p:spPr>
          <a:xfrm>
            <a:off x="11802794" y="5139125"/>
            <a:ext cx="0" cy="1618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82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85EFDD4-0ED3-49BC-A3CB-2C61B197C876}"/>
              </a:ext>
            </a:extLst>
          </p:cNvPr>
          <p:cNvSpPr txBox="1"/>
          <p:nvPr/>
        </p:nvSpPr>
        <p:spPr>
          <a:xfrm>
            <a:off x="125749" y="4876340"/>
            <a:ext cx="1870591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Baroque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9EDBA9D-9C2A-45D1-8CBA-F3B1A981AAC6}"/>
              </a:ext>
            </a:extLst>
          </p:cNvPr>
          <p:cNvSpPr txBox="1"/>
          <p:nvPr/>
        </p:nvSpPr>
        <p:spPr>
          <a:xfrm>
            <a:off x="-962466" y="5352649"/>
            <a:ext cx="6054051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beginning 17 century–end 18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8B9DE36-410F-43FB-BD00-26C22A0E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179" y="3716803"/>
            <a:ext cx="158400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4D094FE2-D156-4383-8762-26D00DFC76D2}"/>
              </a:ext>
            </a:extLst>
          </p:cNvPr>
          <p:cNvSpPr txBox="1"/>
          <p:nvPr/>
        </p:nvSpPr>
        <p:spPr>
          <a:xfrm>
            <a:off x="3159469" y="4702398"/>
            <a:ext cx="5230910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Neo-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clacissicism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Romantism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EDD5A11-37E7-4500-90B2-4F69CD1EBF72}"/>
              </a:ext>
            </a:extLst>
          </p:cNvPr>
          <p:cNvSpPr txBox="1"/>
          <p:nvPr/>
        </p:nvSpPr>
        <p:spPr>
          <a:xfrm>
            <a:off x="3227178" y="5322079"/>
            <a:ext cx="5095492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end of 18 century – end of 19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centur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E4ADB053-3546-4A70-98A0-18DE2DCA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6100" y="1424654"/>
            <a:ext cx="5231370" cy="336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E4848282-9E9F-454D-AA90-8DD148AB2692}"/>
              </a:ext>
            </a:extLst>
          </p:cNvPr>
          <p:cNvSpPr txBox="1"/>
          <p:nvPr/>
        </p:nvSpPr>
        <p:spPr>
          <a:xfrm>
            <a:off x="11345367" y="4891832"/>
            <a:ext cx="19215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Art-Nouveau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" descr="Secesní architektura v Čechách a na Moravě | Knihovna Karla Dvořáčka ve  Vyškově">
            <a:extLst>
              <a:ext uri="{FF2B5EF4-FFF2-40B4-BE49-F238E27FC236}">
                <a16:creationId xmlns:a16="http://schemas.microsoft.com/office/drawing/2014/main" id="{AB686803-0491-4427-980D-C8D475DC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2401" y="3797245"/>
            <a:ext cx="1668292" cy="111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1D2BB623-CCB2-42F7-9B48-1F29E8C5B04B}"/>
              </a:ext>
            </a:extLst>
          </p:cNvPr>
          <p:cNvSpPr txBox="1"/>
          <p:nvPr/>
        </p:nvSpPr>
        <p:spPr>
          <a:xfrm>
            <a:off x="10741390" y="5403852"/>
            <a:ext cx="32066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end of 19 century –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1910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6F2A658-1D8F-4D20-BB7A-1D20DB6E26DF}"/>
              </a:ext>
            </a:extLst>
          </p:cNvPr>
          <p:cNvSpPr txBox="1"/>
          <p:nvPr/>
        </p:nvSpPr>
        <p:spPr>
          <a:xfrm>
            <a:off x="13838857" y="5011114"/>
            <a:ext cx="65954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Czech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Cubism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Rondocubism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F18F132-E3E7-4533-AF5C-C9393673059D}"/>
              </a:ext>
            </a:extLst>
          </p:cNvPr>
          <p:cNvSpPr txBox="1"/>
          <p:nvPr/>
        </p:nvSpPr>
        <p:spPr>
          <a:xfrm>
            <a:off x="14215695" y="5537523"/>
            <a:ext cx="31257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cca 1910 – 1920s</a:t>
            </a:r>
          </a:p>
        </p:txBody>
      </p:sp>
      <p:pic>
        <p:nvPicPr>
          <p:cNvPr id="38" name="Picture 2" descr="Rondo cubism in architecture. | Prague architecture, Cubism, Prague">
            <a:extLst>
              <a:ext uri="{FF2B5EF4-FFF2-40B4-BE49-F238E27FC236}">
                <a16:creationId xmlns:a16="http://schemas.microsoft.com/office/drawing/2014/main" id="{25CA8E01-A423-45AB-84BC-5ACEE0CE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0982" y="3654670"/>
            <a:ext cx="997711" cy="13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C82BDF4-1D17-4FDD-A814-1C308C2BF23B}"/>
              </a:ext>
            </a:extLst>
          </p:cNvPr>
          <p:cNvCxnSpPr/>
          <p:nvPr/>
        </p:nvCxnSpPr>
        <p:spPr>
          <a:xfrm>
            <a:off x="14817969" y="5322079"/>
            <a:ext cx="0" cy="2154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6C942080-3971-442C-9A4C-6E3F401F4446}"/>
              </a:ext>
            </a:extLst>
          </p:cNvPr>
          <p:cNvCxnSpPr/>
          <p:nvPr/>
        </p:nvCxnSpPr>
        <p:spPr>
          <a:xfrm>
            <a:off x="497325" y="5149455"/>
            <a:ext cx="0" cy="2157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57DAF609-D1C5-4533-8B1A-215951070DC3}"/>
              </a:ext>
            </a:extLst>
          </p:cNvPr>
          <p:cNvCxnSpPr/>
          <p:nvPr/>
        </p:nvCxnSpPr>
        <p:spPr>
          <a:xfrm>
            <a:off x="5765409" y="5149455"/>
            <a:ext cx="0" cy="1618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FAD1A4F2-FAEC-4B0B-BEE1-F6D66D56AEB9}"/>
              </a:ext>
            </a:extLst>
          </p:cNvPr>
          <p:cNvCxnSpPr/>
          <p:nvPr/>
        </p:nvCxnSpPr>
        <p:spPr>
          <a:xfrm>
            <a:off x="11790795" y="5118242"/>
            <a:ext cx="0" cy="18589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49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D094FE2-D156-4383-8762-26D00DFC76D2}"/>
              </a:ext>
            </a:extLst>
          </p:cNvPr>
          <p:cNvSpPr txBox="1"/>
          <p:nvPr/>
        </p:nvSpPr>
        <p:spPr>
          <a:xfrm>
            <a:off x="-493622" y="4882472"/>
            <a:ext cx="5230910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Neo-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clacissicism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Romantism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EDD5A11-37E7-4500-90B2-4F69CD1EBF72}"/>
              </a:ext>
            </a:extLst>
          </p:cNvPr>
          <p:cNvSpPr txBox="1"/>
          <p:nvPr/>
        </p:nvSpPr>
        <p:spPr>
          <a:xfrm>
            <a:off x="-536096" y="5344067"/>
            <a:ext cx="509549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end of 18 century – end of 19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centur</a:t>
            </a:r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E4ADB053-3546-4A70-98A0-18DE2DCA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870" y="3753381"/>
            <a:ext cx="178882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E4848282-9E9F-454D-AA90-8DD148AB2692}"/>
              </a:ext>
            </a:extLst>
          </p:cNvPr>
          <p:cNvSpPr txBox="1"/>
          <p:nvPr/>
        </p:nvSpPr>
        <p:spPr>
          <a:xfrm>
            <a:off x="4816030" y="4676951"/>
            <a:ext cx="1921598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Art-Nouveau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" descr="Secesní architektura v Čechách a na Moravě | Knihovna Karla Dvořáčka ve  Vyškově">
            <a:extLst>
              <a:ext uri="{FF2B5EF4-FFF2-40B4-BE49-F238E27FC236}">
                <a16:creationId xmlns:a16="http://schemas.microsoft.com/office/drawing/2014/main" id="{AB686803-0491-4427-980D-C8D475DC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9942" y="1193700"/>
            <a:ext cx="5381473" cy="358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1D2BB623-CCB2-42F7-9B48-1F29E8C5B04B}"/>
              </a:ext>
            </a:extLst>
          </p:cNvPr>
          <p:cNvSpPr txBox="1"/>
          <p:nvPr/>
        </p:nvSpPr>
        <p:spPr>
          <a:xfrm>
            <a:off x="3525653" y="5380912"/>
            <a:ext cx="4498541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end of 19 century –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1910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6F2A658-1D8F-4D20-BB7A-1D20DB6E26DF}"/>
              </a:ext>
            </a:extLst>
          </p:cNvPr>
          <p:cNvSpPr txBox="1"/>
          <p:nvPr/>
        </p:nvSpPr>
        <p:spPr>
          <a:xfrm>
            <a:off x="10659566" y="4819820"/>
            <a:ext cx="659544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Czech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Cubism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Rondocubism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F18F132-E3E7-4533-AF5C-C9393673059D}"/>
              </a:ext>
            </a:extLst>
          </p:cNvPr>
          <p:cNvSpPr txBox="1"/>
          <p:nvPr/>
        </p:nvSpPr>
        <p:spPr>
          <a:xfrm>
            <a:off x="11036404" y="5346229"/>
            <a:ext cx="312570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cca 1910 – 1920s</a:t>
            </a:r>
          </a:p>
        </p:txBody>
      </p:sp>
      <p:pic>
        <p:nvPicPr>
          <p:cNvPr id="38" name="Picture 2" descr="Rondo cubism in architecture. | Prague architecture, Cubism, Prague">
            <a:extLst>
              <a:ext uri="{FF2B5EF4-FFF2-40B4-BE49-F238E27FC236}">
                <a16:creationId xmlns:a16="http://schemas.microsoft.com/office/drawing/2014/main" id="{25CA8E01-A423-45AB-84BC-5ACEE0CE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1691" y="3463376"/>
            <a:ext cx="997711" cy="13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C82BDF4-1D17-4FDD-A814-1C308C2BF23B}"/>
              </a:ext>
            </a:extLst>
          </p:cNvPr>
          <p:cNvCxnSpPr/>
          <p:nvPr/>
        </p:nvCxnSpPr>
        <p:spPr>
          <a:xfrm>
            <a:off x="11638678" y="5130785"/>
            <a:ext cx="0" cy="2154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F5A7F151-5663-4417-811E-2755D83C8449}"/>
              </a:ext>
            </a:extLst>
          </p:cNvPr>
          <p:cNvCxnSpPr/>
          <p:nvPr/>
        </p:nvCxnSpPr>
        <p:spPr>
          <a:xfrm>
            <a:off x="538594" y="5151130"/>
            <a:ext cx="0" cy="1618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682224B2-F48D-4778-A472-01695E786828}"/>
              </a:ext>
            </a:extLst>
          </p:cNvPr>
          <p:cNvCxnSpPr/>
          <p:nvPr/>
        </p:nvCxnSpPr>
        <p:spPr>
          <a:xfrm>
            <a:off x="5648178" y="5128693"/>
            <a:ext cx="0" cy="18589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7F898EE-63B7-4627-BAA3-9F775AA9B8A5}"/>
              </a:ext>
            </a:extLst>
          </p:cNvPr>
          <p:cNvSpPr txBox="1"/>
          <p:nvPr/>
        </p:nvSpPr>
        <p:spPr>
          <a:xfrm>
            <a:off x="13845092" y="4819819"/>
            <a:ext cx="1495313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Functionalism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VYGOSH.cz / funkcionalismus">
            <a:extLst>
              <a:ext uri="{FF2B5EF4-FFF2-40B4-BE49-F238E27FC236}">
                <a16:creationId xmlns:a16="http://schemas.microsoft.com/office/drawing/2014/main" id="{82062FCD-287F-4DC9-8C47-89A7B7F3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7524" y="3838869"/>
            <a:ext cx="1417193" cy="9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288F62E7-D328-498A-8925-CD5E30221586}"/>
              </a:ext>
            </a:extLst>
          </p:cNvPr>
          <p:cNvSpPr txBox="1"/>
          <p:nvPr/>
        </p:nvSpPr>
        <p:spPr>
          <a:xfrm>
            <a:off x="13697524" y="5365523"/>
            <a:ext cx="247425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1920s – end </a:t>
            </a:r>
            <a:r>
              <a:rPr lang="cs-CZ" sz="1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1930s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96FF010-781E-4E18-AC36-F67C2D3F979C}"/>
              </a:ext>
            </a:extLst>
          </p:cNvPr>
          <p:cNvCxnSpPr/>
          <p:nvPr/>
        </p:nvCxnSpPr>
        <p:spPr>
          <a:xfrm>
            <a:off x="14318428" y="5138616"/>
            <a:ext cx="0" cy="1744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709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4848282-9E9F-454D-AA90-8DD148AB2692}"/>
              </a:ext>
            </a:extLst>
          </p:cNvPr>
          <p:cNvSpPr txBox="1"/>
          <p:nvPr/>
        </p:nvSpPr>
        <p:spPr>
          <a:xfrm>
            <a:off x="-115963" y="4892340"/>
            <a:ext cx="192159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Art-Nouveau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" descr="Secesní architektura v Čechách a na Moravě | Knihovna Karla Dvořáčka ve  Vyškově">
            <a:extLst>
              <a:ext uri="{FF2B5EF4-FFF2-40B4-BE49-F238E27FC236}">
                <a16:creationId xmlns:a16="http://schemas.microsoft.com/office/drawing/2014/main" id="{AB686803-0491-4427-980D-C8D475DC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7707" y="3798454"/>
            <a:ext cx="1621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1D2BB623-CCB2-42F7-9B48-1F29E8C5B04B}"/>
              </a:ext>
            </a:extLst>
          </p:cNvPr>
          <p:cNvSpPr txBox="1"/>
          <p:nvPr/>
        </p:nvSpPr>
        <p:spPr>
          <a:xfrm>
            <a:off x="-580813" y="5381707"/>
            <a:ext cx="4498541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end of 19 century –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1910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6F2A658-1D8F-4D20-BB7A-1D20DB6E26DF}"/>
              </a:ext>
            </a:extLst>
          </p:cNvPr>
          <p:cNvSpPr txBox="1"/>
          <p:nvPr/>
        </p:nvSpPr>
        <p:spPr>
          <a:xfrm>
            <a:off x="3501010" y="4600244"/>
            <a:ext cx="6595448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Czech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Cubism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Rondocubism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F18F132-E3E7-4533-AF5C-C9393673059D}"/>
              </a:ext>
            </a:extLst>
          </p:cNvPr>
          <p:cNvSpPr txBox="1"/>
          <p:nvPr/>
        </p:nvSpPr>
        <p:spPr>
          <a:xfrm>
            <a:off x="4051126" y="5346353"/>
            <a:ext cx="3125709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cca 1910 – 1920s</a:t>
            </a:r>
          </a:p>
        </p:txBody>
      </p:sp>
      <p:pic>
        <p:nvPicPr>
          <p:cNvPr id="38" name="Picture 2" descr="Rondo cubism in architecture. | Prague architecture, Cubism, Prague">
            <a:extLst>
              <a:ext uri="{FF2B5EF4-FFF2-40B4-BE49-F238E27FC236}">
                <a16:creationId xmlns:a16="http://schemas.microsoft.com/office/drawing/2014/main" id="{25CA8E01-A423-45AB-84BC-5ACEE0CE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614" y="1122245"/>
            <a:ext cx="2562734" cy="34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C82BDF4-1D17-4FDD-A814-1C308C2BF23B}"/>
              </a:ext>
            </a:extLst>
          </p:cNvPr>
          <p:cNvCxnSpPr/>
          <p:nvPr/>
        </p:nvCxnSpPr>
        <p:spPr>
          <a:xfrm>
            <a:off x="5480583" y="5096409"/>
            <a:ext cx="0" cy="2154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682224B2-F48D-4778-A472-01695E786828}"/>
              </a:ext>
            </a:extLst>
          </p:cNvPr>
          <p:cNvCxnSpPr/>
          <p:nvPr/>
        </p:nvCxnSpPr>
        <p:spPr>
          <a:xfrm>
            <a:off x="333043" y="5144320"/>
            <a:ext cx="0" cy="18589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7F898EE-63B7-4627-BAA3-9F775AA9B8A5}"/>
              </a:ext>
            </a:extLst>
          </p:cNvPr>
          <p:cNvSpPr txBox="1"/>
          <p:nvPr/>
        </p:nvSpPr>
        <p:spPr>
          <a:xfrm>
            <a:off x="11000756" y="4819709"/>
            <a:ext cx="1495313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Functionalism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VYGOSH.cz / funkcionalismus">
            <a:extLst>
              <a:ext uri="{FF2B5EF4-FFF2-40B4-BE49-F238E27FC236}">
                <a16:creationId xmlns:a16="http://schemas.microsoft.com/office/drawing/2014/main" id="{82062FCD-287F-4DC9-8C47-89A7B7F3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3188" y="3838759"/>
            <a:ext cx="1417193" cy="9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288F62E7-D328-498A-8925-CD5E30221586}"/>
              </a:ext>
            </a:extLst>
          </p:cNvPr>
          <p:cNvSpPr txBox="1"/>
          <p:nvPr/>
        </p:nvSpPr>
        <p:spPr>
          <a:xfrm>
            <a:off x="10853188" y="5365413"/>
            <a:ext cx="247425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1920s – end </a:t>
            </a:r>
            <a:r>
              <a:rPr lang="cs-CZ" sz="1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1930s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96FF010-781E-4E18-AC36-F67C2D3F979C}"/>
              </a:ext>
            </a:extLst>
          </p:cNvPr>
          <p:cNvCxnSpPr/>
          <p:nvPr/>
        </p:nvCxnSpPr>
        <p:spPr>
          <a:xfrm>
            <a:off x="11474092" y="5138506"/>
            <a:ext cx="0" cy="1744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ABFC20B-4DC1-4E6D-AEB2-70C0FB06C445}"/>
              </a:ext>
            </a:extLst>
          </p:cNvPr>
          <p:cNvSpPr txBox="1"/>
          <p:nvPr/>
        </p:nvSpPr>
        <p:spPr>
          <a:xfrm>
            <a:off x="13327447" y="4846340"/>
            <a:ext cx="7605656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Socialist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Realism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Hotel International 4 * v Praze | Oficiální webové stránky">
            <a:extLst>
              <a:ext uri="{FF2B5EF4-FFF2-40B4-BE49-F238E27FC236}">
                <a16:creationId xmlns:a16="http://schemas.microsoft.com/office/drawing/2014/main" id="{E38BFD45-4D95-4207-BED0-BD5BD8B1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7000" y="3754264"/>
            <a:ext cx="1979866" cy="103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827D7D8F-DD47-4D94-999E-EFC72294AFB7}"/>
              </a:ext>
            </a:extLst>
          </p:cNvPr>
          <p:cNvSpPr txBox="1"/>
          <p:nvPr/>
        </p:nvSpPr>
        <p:spPr>
          <a:xfrm>
            <a:off x="13281211" y="5417917"/>
            <a:ext cx="1535655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1950–end of 1980s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616A78C-0BB1-40C2-96E7-4971F925E510}"/>
              </a:ext>
            </a:extLst>
          </p:cNvPr>
          <p:cNvCxnSpPr/>
          <p:nvPr/>
        </p:nvCxnSpPr>
        <p:spPr>
          <a:xfrm>
            <a:off x="13826933" y="5138506"/>
            <a:ext cx="0" cy="2432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801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6F2A658-1D8F-4D20-BB7A-1D20DB6E26DF}"/>
              </a:ext>
            </a:extLst>
          </p:cNvPr>
          <p:cNvSpPr txBox="1"/>
          <p:nvPr/>
        </p:nvSpPr>
        <p:spPr>
          <a:xfrm>
            <a:off x="-656808" y="4894253"/>
            <a:ext cx="659544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Czech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Cubism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Rondocubism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F18F132-E3E7-4533-AF5C-C9393673059D}"/>
              </a:ext>
            </a:extLst>
          </p:cNvPr>
          <p:cNvSpPr txBox="1"/>
          <p:nvPr/>
        </p:nvSpPr>
        <p:spPr>
          <a:xfrm>
            <a:off x="-280030" y="5391205"/>
            <a:ext cx="312570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cca 1910 – 1920s</a:t>
            </a:r>
          </a:p>
        </p:txBody>
      </p:sp>
      <p:pic>
        <p:nvPicPr>
          <p:cNvPr id="38" name="Picture 2" descr="Rondo cubism in architecture. | Prague architecture, Cubism, Prague">
            <a:extLst>
              <a:ext uri="{FF2B5EF4-FFF2-40B4-BE49-F238E27FC236}">
                <a16:creationId xmlns:a16="http://schemas.microsoft.com/office/drawing/2014/main" id="{25CA8E01-A423-45AB-84BC-5ACEE0CE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6139" y="3584946"/>
            <a:ext cx="999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C82BDF4-1D17-4FDD-A814-1C308C2BF23B}"/>
              </a:ext>
            </a:extLst>
          </p:cNvPr>
          <p:cNvCxnSpPr/>
          <p:nvPr/>
        </p:nvCxnSpPr>
        <p:spPr>
          <a:xfrm>
            <a:off x="353361" y="5142310"/>
            <a:ext cx="0" cy="2154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7F898EE-63B7-4627-BAA3-9F775AA9B8A5}"/>
              </a:ext>
            </a:extLst>
          </p:cNvPr>
          <p:cNvSpPr txBox="1"/>
          <p:nvPr/>
        </p:nvSpPr>
        <p:spPr>
          <a:xfrm>
            <a:off x="4624023" y="4713620"/>
            <a:ext cx="2629232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Functionalism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VYGOSH.cz / funkcionalismus">
            <a:extLst>
              <a:ext uri="{FF2B5EF4-FFF2-40B4-BE49-F238E27FC236}">
                <a16:creationId xmlns:a16="http://schemas.microsoft.com/office/drawing/2014/main" id="{82062FCD-287F-4DC9-8C47-89A7B7F3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3556" y="1281663"/>
            <a:ext cx="5081196" cy="339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288F62E7-D328-498A-8925-CD5E30221586}"/>
              </a:ext>
            </a:extLst>
          </p:cNvPr>
          <p:cNvSpPr txBox="1"/>
          <p:nvPr/>
        </p:nvSpPr>
        <p:spPr>
          <a:xfrm>
            <a:off x="4034465" y="5356463"/>
            <a:ext cx="3239378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1920s – end </a:t>
            </a:r>
            <a:r>
              <a:rPr lang="cs-CZ" sz="24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24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1930s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96FF010-781E-4E18-AC36-F67C2D3F979C}"/>
              </a:ext>
            </a:extLst>
          </p:cNvPr>
          <p:cNvCxnSpPr/>
          <p:nvPr/>
        </p:nvCxnSpPr>
        <p:spPr>
          <a:xfrm>
            <a:off x="5654154" y="5138506"/>
            <a:ext cx="0" cy="1744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ABFC20B-4DC1-4E6D-AEB2-70C0FB06C445}"/>
              </a:ext>
            </a:extLst>
          </p:cNvPr>
          <p:cNvSpPr txBox="1"/>
          <p:nvPr/>
        </p:nvSpPr>
        <p:spPr>
          <a:xfrm>
            <a:off x="11024431" y="4793836"/>
            <a:ext cx="7605656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Socialist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Realism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Hotel International 4 * v Praze | Oficiální webové stránky">
            <a:extLst>
              <a:ext uri="{FF2B5EF4-FFF2-40B4-BE49-F238E27FC236}">
                <a16:creationId xmlns:a16="http://schemas.microsoft.com/office/drawing/2014/main" id="{E38BFD45-4D95-4207-BED0-BD5BD8B1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3984" y="3701760"/>
            <a:ext cx="1979866" cy="103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827D7D8F-DD47-4D94-999E-EFC72294AFB7}"/>
              </a:ext>
            </a:extLst>
          </p:cNvPr>
          <p:cNvSpPr txBox="1"/>
          <p:nvPr/>
        </p:nvSpPr>
        <p:spPr>
          <a:xfrm>
            <a:off x="10978195" y="5365413"/>
            <a:ext cx="1535655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1950–end of 1980s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616A78C-0BB1-40C2-96E7-4971F925E510}"/>
              </a:ext>
            </a:extLst>
          </p:cNvPr>
          <p:cNvCxnSpPr/>
          <p:nvPr/>
        </p:nvCxnSpPr>
        <p:spPr>
          <a:xfrm>
            <a:off x="11523917" y="5086002"/>
            <a:ext cx="0" cy="2432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170" name="Picture 2" descr="Dancing House - Wikipedia">
            <a:extLst>
              <a:ext uri="{FF2B5EF4-FFF2-40B4-BE49-F238E27FC236}">
                <a16:creationId xmlns:a16="http://schemas.microsoft.com/office/drawing/2014/main" id="{B8FC24BA-67C6-4107-826A-578CF0AE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0236" y="3277829"/>
            <a:ext cx="1428501" cy="145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5FB712FD-F024-424C-AD14-882EF0029D5A}"/>
              </a:ext>
            </a:extLst>
          </p:cNvPr>
          <p:cNvSpPr txBox="1"/>
          <p:nvPr/>
        </p:nvSpPr>
        <p:spPr>
          <a:xfrm>
            <a:off x="14271811" y="5392964"/>
            <a:ext cx="159213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cca 1990–</a:t>
            </a:r>
            <a:r>
              <a:rPr lang="cs-CZ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now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06AC301-A16B-44A6-9EF6-A00CC0A5DBC7}"/>
              </a:ext>
            </a:extLst>
          </p:cNvPr>
          <p:cNvSpPr txBox="1"/>
          <p:nvPr/>
        </p:nvSpPr>
        <p:spPr>
          <a:xfrm>
            <a:off x="14106861" y="4774522"/>
            <a:ext cx="19220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Postmodern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E803C6E-D99C-4CF1-A3B3-E67DF2DD3623}"/>
              </a:ext>
            </a:extLst>
          </p:cNvPr>
          <p:cNvCxnSpPr/>
          <p:nvPr/>
        </p:nvCxnSpPr>
        <p:spPr>
          <a:xfrm>
            <a:off x="14662673" y="5175285"/>
            <a:ext cx="0" cy="2159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38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ACDAF0F579EC45B2D21341B0F7B187" ma:contentTypeVersion="8" ma:contentTypeDescription="Vytvoří nový dokument" ma:contentTypeScope="" ma:versionID="96e8cab262fa6ee7c35528744fc7d428">
  <xsd:schema xmlns:xsd="http://www.w3.org/2001/XMLSchema" xmlns:xs="http://www.w3.org/2001/XMLSchema" xmlns:p="http://schemas.microsoft.com/office/2006/metadata/properties" xmlns:ns2="a5a4e0e8-22ba-47aa-a9f6-144036e86eb2" targetNamespace="http://schemas.microsoft.com/office/2006/metadata/properties" ma:root="true" ma:fieldsID="04621be32a2e51eba682b1a3803351de" ns2:_="">
    <xsd:import namespace="a5a4e0e8-22ba-47aa-a9f6-144036e86eb2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4e0e8-22ba-47aa-a9f6-144036e86eb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a5a4e0e8-22ba-47aa-a9f6-144036e86eb2" xsi:nil="true"/>
  </documentManagement>
</p:properties>
</file>

<file path=customXml/itemProps1.xml><?xml version="1.0" encoding="utf-8"?>
<ds:datastoreItem xmlns:ds="http://schemas.openxmlformats.org/officeDocument/2006/customXml" ds:itemID="{2C82A89D-4D61-40F1-ACEB-E538E8A864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253084-B19F-471C-B571-E27C163CA0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a4e0e8-22ba-47aa-a9f6-144036e86e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D9E7A5-0D99-430A-9218-66E1380FCAEF}">
  <ds:schemaRefs>
    <ds:schemaRef ds:uri="http://schemas.microsoft.com/office/2006/metadata/properties"/>
    <ds:schemaRef ds:uri="http://schemas.microsoft.com/office/infopath/2007/PartnerControls"/>
    <ds:schemaRef ds:uri="a5a4e0e8-22ba-47aa-a9f6-144036e86e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</TotalTime>
  <Words>406</Words>
  <Application>Microsoft Office PowerPoint</Application>
  <PresentationFormat>Širokoúhlá obrazovka</PresentationFormat>
  <Paragraphs>102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Century Gothic</vt:lpstr>
      <vt:lpstr>Wingdings 3</vt:lpstr>
      <vt:lpstr>Ion</vt:lpstr>
      <vt:lpstr>Architecture in Czechia</vt:lpstr>
      <vt:lpstr>Architecture in Czechia</vt:lpstr>
      <vt:lpstr>Architecture in Czechia</vt:lpstr>
      <vt:lpstr>Architecture in Czechia</vt:lpstr>
      <vt:lpstr>Architecture in Czechia</vt:lpstr>
      <vt:lpstr>Architecture in Czechia</vt:lpstr>
      <vt:lpstr>Architecture in Czechia</vt:lpstr>
      <vt:lpstr>Architecture in Czechia</vt:lpstr>
      <vt:lpstr>Architecture in Czechia</vt:lpstr>
      <vt:lpstr>Architecture in Czechia</vt:lpstr>
      <vt:lpstr>Architecture in Czechia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in Czechia</dc:title>
  <dc:creator>Dědík Jakub</dc:creator>
  <cp:lastModifiedBy>Kameníček Jan, Mgr.</cp:lastModifiedBy>
  <cp:revision>17</cp:revision>
  <dcterms:created xsi:type="dcterms:W3CDTF">2021-04-15T11:29:23Z</dcterms:created>
  <dcterms:modified xsi:type="dcterms:W3CDTF">2021-05-08T15:15:26Z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0x01010092ACDAF0F579EC45B2D21341B0F7B187</vt:lpwstr>
  </property>
</Properties>
</file>