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7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72" r:id="rId14"/>
    <p:sldId id="279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4" r:id="rId24"/>
    <p:sldId id="282" r:id="rId25"/>
    <p:sldId id="283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amka Václav" initials="HV" lastIdx="1" clrIdx="0">
    <p:extLst>
      <p:ext uri="{19B8F6BF-5375-455C-9EA6-DF929625EA0E}">
        <p15:presenceInfo xmlns:p15="http://schemas.microsoft.com/office/powerpoint/2012/main" userId="Halamka Václ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887E9-9928-4234-9324-6AD648507619}" v="466" dt="2021-06-02T18:16:30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8A21-2CF1-4638-9048-BF80F9FC3496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941B-E38E-4BB6-A374-444E2E542C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35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6941B-E38E-4BB6-A374-444E2E542C4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8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1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7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3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9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65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0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0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311D-0EEF-41AC-83EA-5FAB5C11D425}" type="datetimeFigureOut">
              <a:rPr lang="cs-CZ" smtClean="0"/>
              <a:t>07.06.2021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2AF13E-EEF1-4AFF-A44F-029D82BF382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2.xml"/><Relationship Id="rId2" Type="http://schemas.openxmlformats.org/officeDocument/2006/relationships/hyperlink" Target="https://en.wikipedia.org/wiki/File:Prague_(5350712219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whc.unesco.org/en/list/859/galle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buffaloah.com/a/DCTNRY/t/tr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hyperlink" Target="https://www.classicist.org/?attachment_id=550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s://www.karlovakoruna-zamek.cz/pool/vzor/upload/KarlovaKoruna_YanCelikovsky_195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esbohemes.com/wp-content/uploads/2018/02/Stavovsk%C3%A9-Divadlo-Tres-Bohemes-6.jpg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en.wikipedia.org/wiki/File:Duchcov_Castle,_Czech_Republic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hisour.com/art-nouveau-27662/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infobloom.com/what-is-art-nouveau-architecture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2.xml"/><Relationship Id="rId2" Type="http://schemas.openxmlformats.org/officeDocument/2006/relationships/hyperlink" Target="https://cs.wikipedia.org/wiki/Vila_Primaves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https://www.zamek-hradekunechanic.cz/en/tipy-na-vylet/10949-the-museum-of-eastern-bohemia-in-hradec-kralov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hisour.com/czech-cubism-12670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2.jpeg"/><Relationship Id="rId4" Type="http://schemas.openxmlformats.org/officeDocument/2006/relationships/hyperlink" Target="https://cz.pinterest.com/pin/40666104132325830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2.xml"/><Relationship Id="rId2" Type="http://schemas.openxmlformats.org/officeDocument/2006/relationships/hyperlink" Target="https://www.prague-guide.co.uk/house-of-the-black-madonna-prague-jewell-and-a-magnet-for-touris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s://www.prague.eu/en/articles/pragues-cubist-architecture-is-like-no-other-in-the-world-1708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ko.cz/en/about-us-1/references/bauers-villa-libodrice-31560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copenhagenbydesign.com/apartment-buildings-by-ib-lund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0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s://www.tvarchitect.com/clanek/vila-tugendhat-v-brne-od-ludwiga-mies-van-der-roh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rrandovfilmschool.com/barrandov-studios/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://www.muzeumprahy.cz/mullerova-vila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s://commons.wikimedia.org/wiki/Category:Crematorium_in_Olomou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Pam%C3%A1tn%C3%ADk_Tom%C3%A1%C5%A1e_Bati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s://www.bam.brno.cz/en/object/c372-crematoriu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ternational_(hotel_v_Praze)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s://www.e15.cz/byznys/reality-a-stavebnictvi/thermal-dal-vzbuzuje-kontroverze-podivejte-se-na-stav-slavneho-karlovarskeho-hotelu-1348791" TargetMode="Externa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en.wikipedia.org/wiki/Olomouc_astronomical_clock#/media/File:Olomouc_Astronomical_Cloc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slide" Target="slide2.xml"/><Relationship Id="rId2" Type="http://schemas.openxmlformats.org/officeDocument/2006/relationships/hyperlink" Target="https://www.prague.com/blog/2019/08/30/dancing-house-pragu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hyperlink" Target="https://www.dreamstime.com/editorial-photo-national-library-technology-prague-ntk-prague-interiors-czech-republic-june-image5537938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archiweb.cz/en/b/kongresove-centrum-zlin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n.britannica.com/47/72247-004-A4497A85/vault-types-ribs-barrel-groin-rib-cros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hyperlink" Target="https://cdn.britannica.com/10/5810-050-279CD172/Parts-arch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Czech-03809_-_St._George%27s_Basilica_(32204970373)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previews.123rf.com/images/ms10/ms101707/ms10170700005/81636427-st-martin-rotunda-vysehrad-prague-czech-republi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javascript:void(0);" TargetMode="External"/><Relationship Id="rId5" Type="http://schemas.openxmlformats.org/officeDocument/2006/relationships/image" Target="../media/image7.jpeg"/><Relationship Id="rId10" Type="http://schemas.openxmlformats.org/officeDocument/2006/relationships/slide" Target="slide2.xml"/><Relationship Id="rId4" Type="http://schemas.openxmlformats.org/officeDocument/2006/relationships/hyperlink" Target="https://www.strednimorava-tourism.cz/data/images/fotografie/3b/areal-premyslovskeho-hradu-olomouc-01.jpg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s://en.wikipedia.org/wiki/File:Vo%C3%BBte_de_l%27%C3%A9glise_Saint-S%C3%A9verin_%C3%A0_Pari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%3A%2F%2Fi.pinimg.com%2Foriginals%2F6f%2F64%2Fec%2F6f64ec0661329593a4f01cef11511475.jpg&amp;imgrefurl=https%3A%2F%2Fwww.pinterest.com%2Fpin%2F233835405635650620%2F&amp;tbnid=vE7e9Pg5gTgauM&amp;vet=12ahUKEwiCj6DgzerwAhWPwoUKHdS8DIQQMygAegQIARA-..i&amp;docid=XfRPXyBWhQm29M&amp;w=735&amp;h=490&amp;q=External%20butteresse%20gothic&amp;hl=cs&amp;client=opera&amp;ved=2ahUKEwiCj6DgzerwAhWPwoUKHdS8DIQQMygAegQIARA-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s3-us-west-2.amazonaws.com/courses-images-archive-read-only/wp-content/uploads/sites/1104/2015/10/02024450/Decorated-Gothic-carving-Southwell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s://en.wikipedia.org/wiki/File:Vyssi_Brod_Vysebrodsky_klast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b/be/Brno-Z%C3%A1brdovice_-_Assumption_of_the_Virgin_Mary_Church_%2802%29.jp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historickasidla.cz/galerie/obrazky/imager.php?img=688614&amp;x=900&amp;y=600&amp;hash=c6adf9e855c72ebce54700b7f4f2481c&amp;ratio=1" TargetMode="Externa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hyperlink" Target="https://www.thesprucecrafts.com/thmb/jRV0KMF85w45CSDhX1x1kC8ObtU=/960x0/filters:no_upscale():max_bytes(150000):strip_icc():format(webp)/what-is-sgraffito-4078440_final-66ba3e6c83ce4e36a78e5672cbdf5e78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File:Orangerie.jp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File:Ospedale_degli_innocenti,_chiostro_delle_donne_0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hyperlink" Target="https://en.wikipedia.org/wiki/File:Litomy%C5%A1l_(Leitomischl)_chateau_-_by_Pudele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s://images-production.gardenvisit.com/uploads/images/16485/prague_castle_royal_garden_and_belvedere_1774_jpg_origina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st3.depositphotos.com/16748576/19060/i/1600/depositphotos_190600766-stock-photo-classic-baroque-armchais-classic-interio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F1C63D6-A7FB-4842-AEFC-608DFED9E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705" y="3531204"/>
            <a:ext cx="10244147" cy="977621"/>
          </a:xfrm>
        </p:spPr>
        <p:txBody>
          <a:bodyPr>
            <a:noAutofit/>
          </a:bodyPr>
          <a:lstStyle/>
          <a:p>
            <a:r>
              <a:rPr lang="cs-CZ" sz="3800" b="1" dirty="0" err="1"/>
              <a:t>ArcHitectural</a:t>
            </a:r>
            <a:r>
              <a:rPr lang="cs-CZ" sz="3800" b="1" dirty="0"/>
              <a:t> </a:t>
            </a:r>
            <a:r>
              <a:rPr lang="cs-CZ" sz="3800" b="1" dirty="0" err="1"/>
              <a:t>styles</a:t>
            </a:r>
            <a:r>
              <a:rPr lang="cs-CZ" sz="3800" b="1" dirty="0"/>
              <a:t> in </a:t>
            </a:r>
            <a:r>
              <a:rPr lang="cs-CZ" sz="3800" b="1" dirty="0" err="1"/>
              <a:t>Czechia</a:t>
            </a:r>
            <a:endParaRPr lang="cs-CZ" sz="3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14501E-7F91-4F44-BD66-A619CBFDDF36}"/>
              </a:ext>
            </a:extLst>
          </p:cNvPr>
          <p:cNvSpPr txBox="1"/>
          <p:nvPr/>
        </p:nvSpPr>
        <p:spPr>
          <a:xfrm>
            <a:off x="-116061" y="1199096"/>
            <a:ext cx="676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BE1D0C-1FCF-4F23-A456-CA1F0619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54" y="964810"/>
            <a:ext cx="7366834" cy="15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063F96-98BE-4914-9D1B-46D9716D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834" y="779971"/>
            <a:ext cx="3854399" cy="19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49FE01C-7879-4BB2-B982-9733359B6DEE}"/>
              </a:ext>
            </a:extLst>
          </p:cNvPr>
          <p:cNvSpPr txBox="1"/>
          <p:nvPr/>
        </p:nvSpPr>
        <p:spPr>
          <a:xfrm>
            <a:off x="873906" y="2765322"/>
            <a:ext cx="29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St. Nicholas Church in </a:t>
            </a:r>
            <a:r>
              <a:rPr lang="en-US" dirty="0" err="1"/>
              <a:t>Pragu</a:t>
            </a:r>
            <a:r>
              <a:rPr lang="cs-CZ" dirty="0"/>
              <a:t>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FDDAA2-C76B-4B98-8311-B988FF5E3272}"/>
              </a:ext>
            </a:extLst>
          </p:cNvPr>
          <p:cNvSpPr txBox="1"/>
          <p:nvPr/>
        </p:nvSpPr>
        <p:spPr>
          <a:xfrm>
            <a:off x="7604622" y="5374457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Holy Trinity Column in Olomouc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96F9B08-6842-4F15-B347-64770D8B7E63}"/>
              </a:ext>
            </a:extLst>
          </p:cNvPr>
          <p:cNvSpPr txBox="1"/>
          <p:nvPr/>
        </p:nvSpPr>
        <p:spPr>
          <a:xfrm>
            <a:off x="1375094" y="5492879"/>
            <a:ext cx="583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Church of Visitation of Virgin Mary – Olomouc</a:t>
            </a:r>
            <a:r>
              <a:rPr lang="cs-CZ" dirty="0"/>
              <a:t> </a:t>
            </a:r>
            <a:r>
              <a:rPr lang="en-US" dirty="0"/>
              <a:t>-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Kopeček</a:t>
            </a:r>
            <a:endParaRPr lang="cs-CZ" dirty="0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28CF84B9-0425-434A-B320-76010F371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4" y="437308"/>
            <a:ext cx="3427732" cy="2283726"/>
          </a:xfrm>
          <a:prstGeom prst="rect">
            <a:avLst/>
          </a:prstGeom>
        </p:spPr>
      </p:pic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DB2CA6E9-583F-4313-986E-34038A729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575" y="1483543"/>
            <a:ext cx="2531885" cy="38123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4C79EA-1EA9-44BD-BE3F-A4EABB46F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364" y="3254764"/>
            <a:ext cx="3815753" cy="219382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CF88BF-B0DE-484F-899F-663456882174}"/>
              </a:ext>
            </a:extLst>
          </p:cNvPr>
          <p:cNvSpPr txBox="1"/>
          <p:nvPr/>
        </p:nvSpPr>
        <p:spPr>
          <a:xfrm>
            <a:off x="4139997" y="346713"/>
            <a:ext cx="61368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Baroque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r>
              <a:rPr lang="cs-CZ" sz="2400" b="1" dirty="0"/>
              <a:t> in </a:t>
            </a:r>
            <a:r>
              <a:rPr lang="cs-CZ" sz="2400" b="1" dirty="0" err="1"/>
              <a:t>Czechia</a:t>
            </a:r>
            <a:endParaRPr lang="cs-CZ" sz="2400" b="1" dirty="0"/>
          </a:p>
        </p:txBody>
      </p:sp>
      <p:sp>
        <p:nvSpPr>
          <p:cNvPr id="11" name="Tlačítko akce: Přejít domů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63FA5DB-75E8-467D-93C7-0DF3203BCD9C}"/>
              </a:ext>
            </a:extLst>
          </p:cNvPr>
          <p:cNvSpPr/>
          <p:nvPr/>
        </p:nvSpPr>
        <p:spPr>
          <a:xfrm>
            <a:off x="10739383" y="437308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1B2D162-859F-4268-A948-4D9A317E7FE0}"/>
              </a:ext>
            </a:extLst>
          </p:cNvPr>
          <p:cNvSpPr txBox="1"/>
          <p:nvPr/>
        </p:nvSpPr>
        <p:spPr>
          <a:xfrm>
            <a:off x="492370" y="436099"/>
            <a:ext cx="1078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Neo-</a:t>
            </a:r>
            <a:r>
              <a:rPr lang="cs-CZ" sz="3200" b="1" u="sng" dirty="0" err="1"/>
              <a:t>clacissicism</a:t>
            </a:r>
            <a:r>
              <a:rPr lang="cs-CZ" sz="3200" b="1" u="sng" dirty="0"/>
              <a:t> and </a:t>
            </a:r>
            <a:r>
              <a:rPr lang="cs-CZ" sz="3200" b="1" u="sng" dirty="0" err="1"/>
              <a:t>Romantism</a:t>
            </a:r>
            <a:endParaRPr lang="cs-CZ" sz="3200" b="1" u="sng" dirty="0"/>
          </a:p>
          <a:p>
            <a:endParaRPr lang="cs-CZ" u="sng" dirty="0"/>
          </a:p>
          <a:p>
            <a:r>
              <a:rPr lang="cs-CZ" sz="2000" u="sng" dirty="0">
                <a:solidFill>
                  <a:srgbClr val="000000"/>
                </a:solidFill>
              </a:rPr>
              <a:t>Period: </a:t>
            </a:r>
            <a:r>
              <a:rPr lang="en-US" sz="2000" u="sng" dirty="0">
                <a:solidFill>
                  <a:srgbClr val="000000"/>
                </a:solidFill>
              </a:rPr>
              <a:t>end of 18 century – end of 19 century</a:t>
            </a:r>
            <a:endParaRPr lang="cs-CZ" sz="2000" u="sng" dirty="0">
              <a:solidFill>
                <a:srgbClr val="000000"/>
              </a:solidFill>
            </a:endParaRPr>
          </a:p>
          <a:p>
            <a:r>
              <a:rPr lang="cs-CZ" sz="2000" u="sng" dirty="0">
                <a:solidFill>
                  <a:srgbClr val="000000"/>
                </a:solidFill>
              </a:rPr>
              <a:t>F</a:t>
            </a:r>
            <a:r>
              <a:rPr lang="en-US" sz="2000" u="sng" dirty="0" err="1">
                <a:solidFill>
                  <a:srgbClr val="000000"/>
                </a:solidFill>
              </a:rPr>
              <a:t>eatures</a:t>
            </a:r>
            <a:r>
              <a:rPr lang="en-US" sz="2000" u="sng" dirty="0">
                <a:solidFill>
                  <a:srgbClr val="000000"/>
                </a:solidFill>
              </a:rPr>
              <a:t>: triangular pediments</a:t>
            </a:r>
            <a:r>
              <a:rPr lang="cs-CZ" sz="2000" u="sng" dirty="0">
                <a:solidFill>
                  <a:srgbClr val="000000"/>
                </a:solidFill>
              </a:rPr>
              <a:t>, </a:t>
            </a:r>
            <a:r>
              <a:rPr lang="en-US" sz="2000" u="sng" dirty="0">
                <a:solidFill>
                  <a:srgbClr val="000000"/>
                </a:solidFill>
              </a:rPr>
              <a:t>columns and pilasters with </a:t>
            </a:r>
            <a:r>
              <a:rPr lang="en-US" sz="2000" u="sng" dirty="0" err="1">
                <a:solidFill>
                  <a:srgbClr val="000000"/>
                </a:solidFill>
              </a:rPr>
              <a:t>clacissist</a:t>
            </a:r>
            <a:r>
              <a:rPr lang="en-US" sz="2000" u="sng" dirty="0">
                <a:solidFill>
                  <a:srgbClr val="000000"/>
                </a:solidFill>
              </a:rPr>
              <a:t> ornaments</a:t>
            </a:r>
            <a:r>
              <a:rPr lang="cs-CZ" sz="2000" u="sng" dirty="0">
                <a:solidFill>
                  <a:srgbClr val="000000"/>
                </a:solidFill>
              </a:rPr>
              <a:t>, </a:t>
            </a:r>
            <a:r>
              <a:rPr lang="en-US" sz="2000" u="sng" dirty="0" err="1">
                <a:solidFill>
                  <a:srgbClr val="000000"/>
                </a:solidFill>
              </a:rPr>
              <a:t>inspi</a:t>
            </a:r>
            <a:r>
              <a:rPr lang="cs-CZ" sz="2000" u="sng" dirty="0" err="1">
                <a:solidFill>
                  <a:srgbClr val="000000"/>
                </a:solidFill>
              </a:rPr>
              <a:t>ration</a:t>
            </a:r>
            <a:r>
              <a:rPr lang="en-US" sz="2000" u="sng" dirty="0">
                <a:solidFill>
                  <a:srgbClr val="000000"/>
                </a:solidFill>
              </a:rPr>
              <a:t> by ancient Greek and Roman architecture</a:t>
            </a:r>
            <a:r>
              <a:rPr lang="cs-CZ" sz="2000" u="sng" dirty="0">
                <a:solidFill>
                  <a:srgbClr val="000000"/>
                </a:solidFill>
              </a:rPr>
              <a:t>,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 err="1">
                <a:solidFill>
                  <a:srgbClr val="000000"/>
                </a:solidFill>
              </a:rPr>
              <a:t>emphas</a:t>
            </a:r>
            <a:r>
              <a:rPr lang="cs-CZ" sz="2000" u="sng" dirty="0" err="1">
                <a:solidFill>
                  <a:srgbClr val="000000"/>
                </a:solidFill>
              </a:rPr>
              <a:t>is</a:t>
            </a:r>
            <a:r>
              <a:rPr lang="cs-CZ" sz="2000" u="sng" dirty="0">
                <a:solidFill>
                  <a:srgbClr val="000000"/>
                </a:solidFill>
              </a:rPr>
              <a:t> on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 err="1">
                <a:solidFill>
                  <a:srgbClr val="000000"/>
                </a:solidFill>
              </a:rPr>
              <a:t>symetry</a:t>
            </a:r>
            <a:r>
              <a:rPr lang="en-US" sz="2000" u="sng" dirty="0">
                <a:solidFill>
                  <a:srgbClr val="000000"/>
                </a:solidFill>
              </a:rPr>
              <a:t> and regularity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8A04C90-5501-4FCD-94D3-0287D5514AF6}"/>
              </a:ext>
            </a:extLst>
          </p:cNvPr>
          <p:cNvSpPr txBox="1"/>
          <p:nvPr/>
        </p:nvSpPr>
        <p:spPr>
          <a:xfrm>
            <a:off x="2352914" y="4997762"/>
            <a:ext cx="215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triangular pediments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8374D6-AACF-45ED-AE57-4B3E18101F81}"/>
              </a:ext>
            </a:extLst>
          </p:cNvPr>
          <p:cNvSpPr txBox="1"/>
          <p:nvPr/>
        </p:nvSpPr>
        <p:spPr>
          <a:xfrm>
            <a:off x="6782075" y="4997762"/>
            <a:ext cx="461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columns and pilasters with </a:t>
            </a:r>
            <a:r>
              <a:rPr lang="en-US" dirty="0" err="1"/>
              <a:t>clacissist</a:t>
            </a:r>
            <a:r>
              <a:rPr lang="en-US" dirty="0"/>
              <a:t> ornaments</a:t>
            </a:r>
            <a:endParaRPr lang="cs-CZ" dirty="0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7B5CA9BF-7562-420B-A9B5-2834CE1FC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07" y="2405869"/>
            <a:ext cx="4524557" cy="2525334"/>
          </a:xfrm>
          <a:prstGeom prst="rect">
            <a:avLst/>
          </a:prstGeom>
        </p:spPr>
      </p:pic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40CF93E1-EB54-44C1-9A92-A21C1F432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064" y="2329470"/>
            <a:ext cx="3880562" cy="2525334"/>
          </a:xfrm>
          <a:prstGeom prst="rect">
            <a:avLst/>
          </a:prstGeom>
        </p:spPr>
      </p:pic>
      <p:sp>
        <p:nvSpPr>
          <p:cNvPr id="7" name="Tlačítko akce: Přejít domů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E13A0F8-BD8F-4ED7-A5F1-DB444D75FB4C}"/>
              </a:ext>
            </a:extLst>
          </p:cNvPr>
          <p:cNvSpPr/>
          <p:nvPr/>
        </p:nvSpPr>
        <p:spPr>
          <a:xfrm>
            <a:off x="10895481" y="436099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C3AAB15-DC09-4854-A95F-5FF6B0C6B268}"/>
              </a:ext>
            </a:extLst>
          </p:cNvPr>
          <p:cNvSpPr txBox="1"/>
          <p:nvPr/>
        </p:nvSpPr>
        <p:spPr>
          <a:xfrm>
            <a:off x="527767" y="2823384"/>
            <a:ext cx="47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Karlova Koruna Chateau in Chlumec nad Cidlinou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35EEE3-B2D7-4165-9D86-D3B6CC991D33}"/>
              </a:ext>
            </a:extLst>
          </p:cNvPr>
          <p:cNvSpPr txBox="1"/>
          <p:nvPr/>
        </p:nvSpPr>
        <p:spPr>
          <a:xfrm>
            <a:off x="2907072" y="5542569"/>
            <a:ext cx="181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Duchcov Chateau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7BCEA8-75F1-4AC9-A67C-F885D78EE88E}"/>
              </a:ext>
            </a:extLst>
          </p:cNvPr>
          <p:cNvSpPr txBox="1"/>
          <p:nvPr/>
        </p:nvSpPr>
        <p:spPr>
          <a:xfrm>
            <a:off x="7705867" y="5173237"/>
            <a:ext cx="281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Stavovské </a:t>
            </a:r>
            <a:r>
              <a:rPr lang="cs-CZ" dirty="0" err="1"/>
              <a:t>Theatre</a:t>
            </a:r>
            <a:r>
              <a:rPr lang="cs-CZ" dirty="0"/>
              <a:t> in Prague</a:t>
            </a:r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53EC14B6-36CB-40D4-B78F-BC88563C8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4" y="439981"/>
            <a:ext cx="3436103" cy="2306484"/>
          </a:xfrm>
          <a:prstGeom prst="rect">
            <a:avLst/>
          </a:prstGeom>
        </p:spPr>
      </p:pic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2FE1CFE6-8A2E-4EAE-B2DA-79E2F6234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526" y="3343973"/>
            <a:ext cx="3309715" cy="2198596"/>
          </a:xfrm>
          <a:prstGeom prst="rect">
            <a:avLst/>
          </a:prstGeom>
        </p:spPr>
      </p:pic>
      <p:pic>
        <p:nvPicPr>
          <p:cNvPr id="10" name="Obrázek 9">
            <a:hlinkClick r:id="rId6"/>
            <a:extLst>
              <a:ext uri="{FF2B5EF4-FFF2-40B4-BE49-F238E27FC236}">
                <a16:creationId xmlns:a16="http://schemas.microsoft.com/office/drawing/2014/main" id="{8E00CF82-9490-48DD-B24B-E7B978D070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216" y="1096302"/>
            <a:ext cx="3632763" cy="39747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A1E947-A591-40D2-BC83-38079089DE44}"/>
              </a:ext>
            </a:extLst>
          </p:cNvPr>
          <p:cNvSpPr txBox="1"/>
          <p:nvPr/>
        </p:nvSpPr>
        <p:spPr>
          <a:xfrm>
            <a:off x="4489987" y="426021"/>
            <a:ext cx="73689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 </a:t>
            </a:r>
            <a:r>
              <a:rPr lang="cs-CZ" sz="2400" b="1" dirty="0" err="1"/>
              <a:t>neo-Clacissicism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r>
              <a:rPr lang="cs-CZ" sz="2400" b="1" dirty="0"/>
              <a:t> in </a:t>
            </a:r>
            <a:r>
              <a:rPr lang="cs-CZ" sz="2400" b="1" dirty="0" err="1"/>
              <a:t>Czechia</a:t>
            </a:r>
            <a:endParaRPr lang="cs-CZ" sz="2400" b="1" dirty="0"/>
          </a:p>
        </p:txBody>
      </p:sp>
      <p:sp>
        <p:nvSpPr>
          <p:cNvPr id="11" name="Tlačítko akce: Přejít domů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361BA57-0E4E-490B-B72E-09AA71DBE7EB}"/>
              </a:ext>
            </a:extLst>
          </p:cNvPr>
          <p:cNvSpPr/>
          <p:nvPr/>
        </p:nvSpPr>
        <p:spPr>
          <a:xfrm>
            <a:off x="10971568" y="1096302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A448142-A260-42EC-B904-67723AA8E7C9}"/>
              </a:ext>
            </a:extLst>
          </p:cNvPr>
          <p:cNvSpPr txBox="1"/>
          <p:nvPr/>
        </p:nvSpPr>
        <p:spPr>
          <a:xfrm>
            <a:off x="464457" y="369224"/>
            <a:ext cx="114517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Art-Nouveau</a:t>
            </a:r>
          </a:p>
          <a:p>
            <a:endParaRPr lang="cs-CZ" u="sng" dirty="0"/>
          </a:p>
          <a:p>
            <a:r>
              <a:rPr lang="cs-CZ" sz="2000" u="sng" dirty="0">
                <a:solidFill>
                  <a:srgbClr val="000000"/>
                </a:solidFill>
              </a:rPr>
              <a:t>Period: e</a:t>
            </a:r>
            <a:r>
              <a:rPr lang="en-US" sz="2000" u="sng" dirty="0" err="1">
                <a:solidFill>
                  <a:srgbClr val="000000"/>
                </a:solidFill>
              </a:rPr>
              <a:t>nd</a:t>
            </a:r>
            <a:r>
              <a:rPr lang="en-US" sz="2000" u="sng" dirty="0">
                <a:solidFill>
                  <a:srgbClr val="000000"/>
                </a:solidFill>
              </a:rPr>
              <a:t> of 19 century –</a:t>
            </a:r>
            <a:r>
              <a:rPr lang="cs-CZ" sz="2000" u="sng" dirty="0">
                <a:solidFill>
                  <a:srgbClr val="000000"/>
                </a:solidFill>
              </a:rPr>
              <a:t> cca</a:t>
            </a:r>
            <a:r>
              <a:rPr lang="en-US" sz="2000" u="sng" dirty="0">
                <a:solidFill>
                  <a:srgbClr val="000000"/>
                </a:solidFill>
              </a:rPr>
              <a:t> 1910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M</a:t>
            </a:r>
            <a:r>
              <a:rPr lang="en-US" sz="2000" u="sng" dirty="0" err="1">
                <a:solidFill>
                  <a:srgbClr val="000000"/>
                </a:solidFill>
              </a:rPr>
              <a:t>ain</a:t>
            </a:r>
            <a:r>
              <a:rPr lang="en-US" sz="2000" u="sng" dirty="0">
                <a:solidFill>
                  <a:srgbClr val="000000"/>
                </a:solidFill>
              </a:rPr>
              <a:t> features: organic decorative features - trees, flowers, branches/vines and fruit (apples, pears and grapes), decorated facades and balconies, the emphasis on the line (zigzag extended curve), curved forms, lightness, light, space and apparent weightlessness, elegance, freedom</a:t>
            </a:r>
            <a:endParaRPr lang="cs-CZ" sz="2000" u="sng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42B90C6D-E96C-4EAB-AD23-D41E7F76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55" y="2516314"/>
            <a:ext cx="3461656" cy="261066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5CD4509-B0F1-4197-AEAB-2D63B63F310B}"/>
              </a:ext>
            </a:extLst>
          </p:cNvPr>
          <p:cNvSpPr txBox="1"/>
          <p:nvPr/>
        </p:nvSpPr>
        <p:spPr>
          <a:xfrm>
            <a:off x="1901611" y="5304299"/>
            <a:ext cx="2906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decorative</a:t>
            </a:r>
            <a:r>
              <a:rPr lang="cs-CZ" dirty="0"/>
              <a:t> </a:t>
            </a:r>
            <a:r>
              <a:rPr lang="cs-CZ" dirty="0" err="1"/>
              <a:t>feature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BA20A4-4F57-4B03-89EC-6ACC31453A3F}"/>
              </a:ext>
            </a:extLst>
          </p:cNvPr>
          <p:cNvSpPr txBox="1"/>
          <p:nvPr/>
        </p:nvSpPr>
        <p:spPr>
          <a:xfrm>
            <a:off x="6980524" y="5210031"/>
            <a:ext cx="337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decorated</a:t>
            </a:r>
            <a:r>
              <a:rPr lang="cs-CZ" dirty="0"/>
              <a:t> </a:t>
            </a:r>
            <a:r>
              <a:rPr lang="cs-CZ" dirty="0" err="1"/>
              <a:t>facade</a:t>
            </a:r>
            <a:r>
              <a:rPr lang="cs-CZ" dirty="0"/>
              <a:t> and </a:t>
            </a:r>
            <a:r>
              <a:rPr lang="cs-CZ" dirty="0" err="1"/>
              <a:t>balcony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FBE6EDE-3191-4823-AC01-BF3BCB24A3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27" y="2567907"/>
            <a:ext cx="4341572" cy="2507479"/>
          </a:xfrm>
          <a:prstGeom prst="rect">
            <a:avLst/>
          </a:prstGeom>
        </p:spPr>
      </p:pic>
      <p:sp>
        <p:nvSpPr>
          <p:cNvPr id="7" name="Tlačítko akce: Přejít domů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A175BF7-B4DE-4AD2-976E-1E5F72F2D60F}"/>
              </a:ext>
            </a:extLst>
          </p:cNvPr>
          <p:cNvSpPr/>
          <p:nvPr/>
        </p:nvSpPr>
        <p:spPr>
          <a:xfrm>
            <a:off x="10883153" y="45016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  <a:extLst>
              <a:ext uri="{FF2B5EF4-FFF2-40B4-BE49-F238E27FC236}">
                <a16:creationId xmlns:a16="http://schemas.microsoft.com/office/drawing/2014/main" id="{F954138A-FD63-4ABD-8D99-458FF0158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552" y="841285"/>
            <a:ext cx="5038291" cy="36953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52C19C0-BD84-41DA-8947-7A0B33FE6097}"/>
              </a:ext>
            </a:extLst>
          </p:cNvPr>
          <p:cNvSpPr txBox="1"/>
          <p:nvPr/>
        </p:nvSpPr>
        <p:spPr>
          <a:xfrm>
            <a:off x="1406265" y="4839992"/>
            <a:ext cx="261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emphasis on the line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39DD2C-C1DE-4EBC-A70B-2B9BC5E80A60}"/>
              </a:ext>
            </a:extLst>
          </p:cNvPr>
          <p:cNvSpPr txBox="1"/>
          <p:nvPr/>
        </p:nvSpPr>
        <p:spPr>
          <a:xfrm>
            <a:off x="7162701" y="4761262"/>
            <a:ext cx="238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curved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6E53AF-4646-485A-85B5-3F2C85C37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5" y="841286"/>
            <a:ext cx="4362533" cy="3695323"/>
          </a:xfrm>
          <a:prstGeom prst="rect">
            <a:avLst/>
          </a:prstGeom>
        </p:spPr>
      </p:pic>
      <p:sp>
        <p:nvSpPr>
          <p:cNvPr id="6" name="Tlačítko akce: Přejít domů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145260F-40E5-41C4-AE0E-3BB5741ED1A8}"/>
              </a:ext>
            </a:extLst>
          </p:cNvPr>
          <p:cNvSpPr/>
          <p:nvPr/>
        </p:nvSpPr>
        <p:spPr>
          <a:xfrm>
            <a:off x="10951690" y="841285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hlinkClick r:id="rId2"/>
            <a:extLst>
              <a:ext uri="{FF2B5EF4-FFF2-40B4-BE49-F238E27FC236}">
                <a16:creationId xmlns:a16="http://schemas.microsoft.com/office/drawing/2014/main" id="{EA2E8CD2-122D-4F12-A39C-1E61595F49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51" y="1369462"/>
            <a:ext cx="4334784" cy="3508820"/>
          </a:xfrm>
          <a:prstGeom prst="rect">
            <a:avLst/>
          </a:prstGeom>
        </p:spPr>
      </p:pic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FAB1DDF1-6EAE-4BA6-B11C-8A345A06F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8" y="996752"/>
            <a:ext cx="3875151" cy="187175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A27737-F282-46C2-89CE-E8F28D75051D}"/>
              </a:ext>
            </a:extLst>
          </p:cNvPr>
          <p:cNvSpPr txBox="1"/>
          <p:nvPr/>
        </p:nvSpPr>
        <p:spPr>
          <a:xfrm>
            <a:off x="4596739" y="2477541"/>
            <a:ext cx="2610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East Bohemian Museum in Hradec Králové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E5DB12-3D49-42CD-9B5C-285C2E485897}"/>
              </a:ext>
            </a:extLst>
          </p:cNvPr>
          <p:cNvSpPr txBox="1"/>
          <p:nvPr/>
        </p:nvSpPr>
        <p:spPr>
          <a:xfrm>
            <a:off x="8134050" y="4948756"/>
            <a:ext cx="332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Villa</a:t>
            </a:r>
            <a:r>
              <a:rPr lang="cs-CZ" dirty="0"/>
              <a:t> </a:t>
            </a:r>
            <a:r>
              <a:rPr lang="cs-CZ" dirty="0" err="1"/>
              <a:t>Primavesi</a:t>
            </a:r>
            <a:r>
              <a:rPr lang="cs-CZ" dirty="0"/>
              <a:t> in Olomouc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F696A1-0E48-44EF-8216-456381384C42}"/>
              </a:ext>
            </a:extLst>
          </p:cNvPr>
          <p:cNvSpPr txBox="1"/>
          <p:nvPr/>
        </p:nvSpPr>
        <p:spPr>
          <a:xfrm>
            <a:off x="4195224" y="5318088"/>
            <a:ext cx="3599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Municipal House in Prague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9EDFD98-CBAE-442A-8747-89BC40855976}"/>
              </a:ext>
            </a:extLst>
          </p:cNvPr>
          <p:cNvSpPr txBox="1"/>
          <p:nvPr/>
        </p:nvSpPr>
        <p:spPr>
          <a:xfrm>
            <a:off x="2659164" y="212622"/>
            <a:ext cx="6302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Art-Nouveau </a:t>
            </a:r>
            <a:r>
              <a:rPr lang="cs-CZ" sz="2400" b="1" dirty="0" err="1"/>
              <a:t>buildings</a:t>
            </a:r>
            <a:endParaRPr lang="cs-CZ" sz="24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67D6F-2C93-4EB8-9AD4-249640D249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86" y="3287780"/>
            <a:ext cx="3599461" cy="2399640"/>
          </a:xfrm>
          <a:prstGeom prst="rect">
            <a:avLst/>
          </a:prstGeom>
        </p:spPr>
      </p:pic>
      <p:sp>
        <p:nvSpPr>
          <p:cNvPr id="9" name="Tlačítko akce: Přejít domů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52D10A9-7D34-4399-870A-E4915CDF13BA}"/>
              </a:ext>
            </a:extLst>
          </p:cNvPr>
          <p:cNvSpPr/>
          <p:nvPr/>
        </p:nvSpPr>
        <p:spPr>
          <a:xfrm>
            <a:off x="10924619" y="443454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FF8711F-23F7-4990-BDEC-10D935F36107}"/>
              </a:ext>
            </a:extLst>
          </p:cNvPr>
          <p:cNvSpPr txBox="1"/>
          <p:nvPr/>
        </p:nvSpPr>
        <p:spPr>
          <a:xfrm>
            <a:off x="435427" y="523465"/>
            <a:ext cx="9596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Czech Cubism and </a:t>
            </a:r>
            <a:r>
              <a:rPr lang="en-US" sz="3200" b="1" u="sng" dirty="0" err="1"/>
              <a:t>Rondocubism</a:t>
            </a:r>
            <a:endParaRPr lang="en-US" sz="3200" b="1" u="sng" dirty="0"/>
          </a:p>
          <a:p>
            <a:endParaRPr lang="cs-CZ" dirty="0"/>
          </a:p>
          <a:p>
            <a:r>
              <a:rPr lang="cs-CZ" sz="2000" u="sng" dirty="0">
                <a:solidFill>
                  <a:srgbClr val="000000"/>
                </a:solidFill>
              </a:rPr>
              <a:t>Period: </a:t>
            </a:r>
            <a:r>
              <a:rPr lang="en-US" sz="2000" u="sng" dirty="0" err="1">
                <a:solidFill>
                  <a:srgbClr val="000000"/>
                </a:solidFill>
              </a:rPr>
              <a:t>cca</a:t>
            </a:r>
            <a:r>
              <a:rPr lang="en-US" sz="2000" u="sng" dirty="0">
                <a:solidFill>
                  <a:srgbClr val="000000"/>
                </a:solidFill>
              </a:rPr>
              <a:t> 1910 – 1920s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M</a:t>
            </a:r>
            <a:r>
              <a:rPr lang="en-US" sz="2000" u="sng" dirty="0" err="1">
                <a:solidFill>
                  <a:srgbClr val="000000"/>
                </a:solidFill>
              </a:rPr>
              <a:t>ain</a:t>
            </a:r>
            <a:r>
              <a:rPr lang="en-US" sz="2000" u="sng" dirty="0">
                <a:solidFill>
                  <a:srgbClr val="000000"/>
                </a:solidFill>
              </a:rPr>
              <a:t> features: sharp edges, </a:t>
            </a:r>
            <a:r>
              <a:rPr lang="cs-CZ" sz="2000" u="sng" dirty="0" err="1">
                <a:solidFill>
                  <a:srgbClr val="000000"/>
                </a:solidFill>
              </a:rPr>
              <a:t>geometrical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cs-CZ" sz="2000" u="sng" dirty="0" err="1">
                <a:solidFill>
                  <a:srgbClr val="000000"/>
                </a:solidFill>
              </a:rPr>
              <a:t>patterns</a:t>
            </a:r>
            <a:r>
              <a:rPr lang="cs-CZ" sz="2000" u="sng" dirty="0">
                <a:solidFill>
                  <a:srgbClr val="000000"/>
                </a:solidFill>
              </a:rPr>
              <a:t>, </a:t>
            </a:r>
            <a:r>
              <a:rPr lang="en-US" sz="2000" u="sng" dirty="0">
                <a:solidFill>
                  <a:srgbClr val="000000"/>
                </a:solidFill>
              </a:rPr>
              <a:t>intersecting planes, crystalline structures</a:t>
            </a:r>
            <a:endParaRPr lang="cs-CZ" sz="2000" u="sng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95E97B06-680D-448F-8748-B19CD2F8D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712" y="2259191"/>
            <a:ext cx="4341245" cy="28941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2C256F5-B14C-45D7-9BD7-E4EACA0A9426}"/>
              </a:ext>
            </a:extLst>
          </p:cNvPr>
          <p:cNvSpPr txBox="1"/>
          <p:nvPr/>
        </p:nvSpPr>
        <p:spPr>
          <a:xfrm>
            <a:off x="2300020" y="5153354"/>
            <a:ext cx="2670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sharp</a:t>
            </a:r>
            <a:r>
              <a:rPr lang="cs-CZ" dirty="0"/>
              <a:t> </a:t>
            </a:r>
            <a:r>
              <a:rPr lang="cs-CZ" dirty="0" err="1"/>
              <a:t>edges</a:t>
            </a:r>
            <a:endParaRPr lang="cs-CZ" dirty="0"/>
          </a:p>
        </p:txBody>
      </p:sp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D918A8C6-C178-40DD-AB10-1EEA67BE09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2602" y="2271228"/>
            <a:ext cx="4041440" cy="269766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1F1AD0D-7AFC-4A27-9688-21DE5672DD4C}"/>
              </a:ext>
            </a:extLst>
          </p:cNvPr>
          <p:cNvSpPr txBox="1"/>
          <p:nvPr/>
        </p:nvSpPr>
        <p:spPr>
          <a:xfrm>
            <a:off x="8173210" y="5153354"/>
            <a:ext cx="272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crystalline</a:t>
            </a:r>
            <a:r>
              <a:rPr lang="cs-CZ" dirty="0"/>
              <a:t> </a:t>
            </a:r>
            <a:r>
              <a:rPr lang="cs-CZ" dirty="0" err="1"/>
              <a:t>pattern</a:t>
            </a:r>
            <a:endParaRPr lang="cs-CZ" dirty="0"/>
          </a:p>
        </p:txBody>
      </p:sp>
      <p:sp>
        <p:nvSpPr>
          <p:cNvPr id="7" name="Tlačítko akce: Přejít domů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48A35C2-C73D-4F6F-9C1B-BC431C48DA1C}"/>
              </a:ext>
            </a:extLst>
          </p:cNvPr>
          <p:cNvSpPr/>
          <p:nvPr/>
        </p:nvSpPr>
        <p:spPr>
          <a:xfrm>
            <a:off x="10596283" y="523465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  <a:extLst>
              <a:ext uri="{FF2B5EF4-FFF2-40B4-BE49-F238E27FC236}">
                <a16:creationId xmlns:a16="http://schemas.microsoft.com/office/drawing/2014/main" id="{877EF280-263A-4303-860F-86930507F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937" y="3592881"/>
            <a:ext cx="3283198" cy="2188798"/>
          </a:xfrm>
          <a:prstGeom prst="rect">
            <a:avLst/>
          </a:prstGeom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52D918A1-D8F5-4FC1-BB6C-2DA2087E43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56" y="896390"/>
            <a:ext cx="3664979" cy="253261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FB2B171-3783-4648-BB3F-9E304062310D}"/>
              </a:ext>
            </a:extLst>
          </p:cNvPr>
          <p:cNvSpPr txBox="1"/>
          <p:nvPr/>
        </p:nvSpPr>
        <p:spPr>
          <a:xfrm>
            <a:off x="4730246" y="5074187"/>
            <a:ext cx="3401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House of The Black Madonna in Prague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C70AEF-3DD0-4097-9183-BA675EF4A9BD}"/>
              </a:ext>
            </a:extLst>
          </p:cNvPr>
          <p:cNvSpPr txBox="1"/>
          <p:nvPr/>
        </p:nvSpPr>
        <p:spPr>
          <a:xfrm>
            <a:off x="4817097" y="3003427"/>
            <a:ext cx="2947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Kovařovic </a:t>
            </a:r>
            <a:r>
              <a:rPr lang="cs-CZ" dirty="0" err="1"/>
              <a:t>Villa</a:t>
            </a:r>
            <a:r>
              <a:rPr lang="cs-CZ" dirty="0"/>
              <a:t> in Prague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2CEEB81-8A6D-4E61-A310-3A1CE1A625E9}"/>
              </a:ext>
            </a:extLst>
          </p:cNvPr>
          <p:cNvSpPr txBox="1"/>
          <p:nvPr/>
        </p:nvSpPr>
        <p:spPr>
          <a:xfrm>
            <a:off x="8170494" y="4935687"/>
            <a:ext cx="2570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residential house on </a:t>
            </a:r>
            <a:r>
              <a:rPr lang="en-US" dirty="0" err="1"/>
              <a:t>Neklanova</a:t>
            </a:r>
            <a:r>
              <a:rPr lang="en-US" dirty="0"/>
              <a:t> Street</a:t>
            </a:r>
            <a:r>
              <a:rPr lang="cs-CZ" dirty="0"/>
              <a:t> in Prague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882449-D5A5-4558-A2A6-D11714A995E8}"/>
              </a:ext>
            </a:extLst>
          </p:cNvPr>
          <p:cNvSpPr txBox="1"/>
          <p:nvPr/>
        </p:nvSpPr>
        <p:spPr>
          <a:xfrm>
            <a:off x="1969477" y="270844"/>
            <a:ext cx="8253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E</a:t>
            </a:r>
            <a:r>
              <a:rPr lang="en-US" sz="2400" b="1" dirty="0" err="1"/>
              <a:t>xample</a:t>
            </a:r>
            <a:r>
              <a:rPr lang="cs-CZ" sz="2400" b="1" dirty="0"/>
              <a:t>s</a:t>
            </a:r>
            <a:r>
              <a:rPr lang="en-US" sz="2400" b="1" dirty="0"/>
              <a:t> of Czech Cubism and </a:t>
            </a:r>
            <a:r>
              <a:rPr lang="en-US" sz="2400" b="1" dirty="0" err="1"/>
              <a:t>Rondocubism</a:t>
            </a:r>
            <a:r>
              <a:rPr lang="en-US" sz="2400" b="1" dirty="0"/>
              <a:t> buildings</a:t>
            </a:r>
            <a:endParaRPr lang="cs-CZ" sz="24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CB0DB1-FA80-4761-85E0-50F222F65E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494" y="859719"/>
            <a:ext cx="2264228" cy="4067666"/>
          </a:xfrm>
          <a:prstGeom prst="rect">
            <a:avLst/>
          </a:prstGeom>
        </p:spPr>
      </p:pic>
      <p:sp>
        <p:nvSpPr>
          <p:cNvPr id="11" name="Tlačítko akce: Přejít domů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A3A2D84-B296-447E-9D29-2769D9ADDBE3}"/>
              </a:ext>
            </a:extLst>
          </p:cNvPr>
          <p:cNvSpPr/>
          <p:nvPr/>
        </p:nvSpPr>
        <p:spPr>
          <a:xfrm>
            <a:off x="10909655" y="859719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4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61DF0E0-C2E4-4919-983A-64A4FB76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53" y="1281972"/>
            <a:ext cx="5200864" cy="2683646"/>
          </a:xfrm>
          <a:prstGeom prst="rect">
            <a:avLst/>
          </a:prstGeom>
        </p:spPr>
      </p:pic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6748F873-07F4-4E23-B4FD-D5F72B1A0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12515"/>
            <a:ext cx="5416816" cy="425897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1B2CC1B-2B93-4A00-8451-B1FE00B1F8A8}"/>
              </a:ext>
            </a:extLst>
          </p:cNvPr>
          <p:cNvSpPr txBox="1"/>
          <p:nvPr/>
        </p:nvSpPr>
        <p:spPr>
          <a:xfrm>
            <a:off x="1545323" y="4172216"/>
            <a:ext cx="2902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Thermal</a:t>
            </a:r>
            <a:r>
              <a:rPr lang="cs-CZ" dirty="0"/>
              <a:t> </a:t>
            </a:r>
            <a:r>
              <a:rPr lang="cs-CZ" dirty="0" err="1"/>
              <a:t>Baths</a:t>
            </a:r>
            <a:r>
              <a:rPr lang="cs-CZ" dirty="0"/>
              <a:t> in Bohdaneč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7882FF-85AA-4435-B8FC-EEC50EE97B22}"/>
              </a:ext>
            </a:extLst>
          </p:cNvPr>
          <p:cNvSpPr txBox="1"/>
          <p:nvPr/>
        </p:nvSpPr>
        <p:spPr>
          <a:xfrm>
            <a:off x="7603234" y="4982226"/>
            <a:ext cx="2917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Bauer </a:t>
            </a:r>
            <a:r>
              <a:rPr lang="cs-CZ" dirty="0" err="1"/>
              <a:t>Villa</a:t>
            </a:r>
            <a:r>
              <a:rPr lang="cs-CZ" dirty="0"/>
              <a:t> in Libodřice</a:t>
            </a:r>
          </a:p>
        </p:txBody>
      </p:sp>
      <p:sp>
        <p:nvSpPr>
          <p:cNvPr id="7" name="Tlačítko akce: Přejít domů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745DAF9-FE51-40B6-A652-4D6D7DA5DD01}"/>
              </a:ext>
            </a:extLst>
          </p:cNvPr>
          <p:cNvSpPr/>
          <p:nvPr/>
        </p:nvSpPr>
        <p:spPr>
          <a:xfrm>
            <a:off x="502353" y="487148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D938EDD-584F-4945-8208-673ACAEF10F9}"/>
              </a:ext>
            </a:extLst>
          </p:cNvPr>
          <p:cNvSpPr txBox="1"/>
          <p:nvPr/>
        </p:nvSpPr>
        <p:spPr>
          <a:xfrm>
            <a:off x="435428" y="377095"/>
            <a:ext cx="113211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Functionalism</a:t>
            </a:r>
          </a:p>
          <a:p>
            <a:endParaRPr lang="cs-CZ" dirty="0"/>
          </a:p>
          <a:p>
            <a:r>
              <a:rPr lang="cs-CZ" sz="2000" u="sng" dirty="0">
                <a:solidFill>
                  <a:srgbClr val="000000"/>
                </a:solidFill>
              </a:rPr>
              <a:t>Period: </a:t>
            </a:r>
            <a:r>
              <a:rPr lang="en-US" sz="2000" u="sng" dirty="0">
                <a:solidFill>
                  <a:srgbClr val="000000"/>
                </a:solidFill>
              </a:rPr>
              <a:t>1920s – end of 1930s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M</a:t>
            </a:r>
            <a:r>
              <a:rPr lang="en-US" sz="2000" u="sng" dirty="0" err="1">
                <a:solidFill>
                  <a:srgbClr val="000000"/>
                </a:solidFill>
              </a:rPr>
              <a:t>ain</a:t>
            </a:r>
            <a:r>
              <a:rPr lang="en-US" sz="2000" u="sng" dirty="0">
                <a:solidFill>
                  <a:srgbClr val="000000"/>
                </a:solidFill>
              </a:rPr>
              <a:t> features: emphasis on the purpose and function, round windows, flat roofs, low levels of ornamentation and decoration, flat concrete slabs, steel sheets, and even wood beams</a:t>
            </a:r>
            <a:endParaRPr lang="cs-CZ" sz="2000" u="sng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D2B1329D-AF14-480F-9DA4-640F5AA477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803" y="2253259"/>
            <a:ext cx="2827108" cy="28271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792C9D-CC1A-4F86-8B55-D3D7C26CCBEF}"/>
              </a:ext>
            </a:extLst>
          </p:cNvPr>
          <p:cNvSpPr txBox="1"/>
          <p:nvPr/>
        </p:nvSpPr>
        <p:spPr>
          <a:xfrm>
            <a:off x="1602564" y="5229802"/>
            <a:ext cx="238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round</a:t>
            </a:r>
            <a:r>
              <a:rPr lang="cs-CZ" dirty="0"/>
              <a:t> </a:t>
            </a:r>
            <a:r>
              <a:rPr lang="cs-CZ" dirty="0" err="1"/>
              <a:t>windows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4056BD9-C5DB-4076-A079-158B4F62E4DF}"/>
              </a:ext>
            </a:extLst>
          </p:cNvPr>
          <p:cNvSpPr txBox="1"/>
          <p:nvPr/>
        </p:nvSpPr>
        <p:spPr>
          <a:xfrm>
            <a:off x="7283528" y="5229565"/>
            <a:ext cx="2452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dirty="0" err="1"/>
              <a:t>flat</a:t>
            </a:r>
            <a:r>
              <a:rPr lang="cs-CZ" dirty="0"/>
              <a:t> </a:t>
            </a:r>
            <a:r>
              <a:rPr lang="cs-CZ" dirty="0" err="1"/>
              <a:t>roofs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AC3900-7953-4A8B-8843-CC474A6302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303" y="2197380"/>
            <a:ext cx="3957952" cy="2827109"/>
          </a:xfrm>
          <a:prstGeom prst="rect">
            <a:avLst/>
          </a:prstGeom>
        </p:spPr>
      </p:pic>
      <p:sp>
        <p:nvSpPr>
          <p:cNvPr id="7" name="Tlačítko akce: Přejít domů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6337776-97CF-4149-AEF8-2F0BEA7D02FB}"/>
              </a:ext>
            </a:extLst>
          </p:cNvPr>
          <p:cNvSpPr/>
          <p:nvPr/>
        </p:nvSpPr>
        <p:spPr>
          <a:xfrm>
            <a:off x="10282518" y="45016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DE460-DAEB-4A66-9EAE-5114DD38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284" y="753873"/>
            <a:ext cx="9603275" cy="83925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dirty="0">
                <a:latin typeface="Calibri" panose="020F0502020204030204" pitchFamily="34" charset="0"/>
                <a:cs typeface="Calibri" panose="020F0502020204030204" pitchFamily="34" charset="0"/>
              </a:rPr>
              <a:t>Index: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F8D93-1695-4D61-BC54-7C126454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5488"/>
            <a:ext cx="9603275" cy="4010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Romanesque</a:t>
            </a:r>
            <a:r>
              <a:rPr lang="cs-CZ" sz="1800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dirty="0" err="1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architecture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Gothic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Renaissance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Baroque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Neo-</a:t>
            </a:r>
            <a:r>
              <a:rPr lang="cs-CZ" sz="1800" dirty="0" err="1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classicism</a:t>
            </a:r>
            <a:r>
              <a:rPr lang="cs-CZ" sz="1800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cs-CZ" sz="1800" dirty="0" err="1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Romantism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70C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Art-Nouveau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Czech </a:t>
            </a:r>
            <a:r>
              <a:rPr lang="cs-CZ" sz="1800" dirty="0" err="1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Cubism</a:t>
            </a:r>
            <a:r>
              <a:rPr lang="cs-CZ" sz="1800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cs-CZ" sz="1800" dirty="0" err="1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Rondocubism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Functionalism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Socialist</a:t>
            </a:r>
            <a:r>
              <a:rPr lang="cs-CZ" sz="1800" dirty="0">
                <a:solidFill>
                  <a:srgbClr val="0070C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dirty="0" err="1">
                <a:solidFill>
                  <a:srgbClr val="0070C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Realism</a:t>
            </a:r>
            <a:endParaRPr lang="cs-CZ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rgbClr val="0070C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Postmodern</a:t>
            </a:r>
            <a:r>
              <a:rPr lang="cs-CZ" sz="1800" dirty="0">
                <a:solidFill>
                  <a:srgbClr val="0070C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dirty="0" err="1">
                <a:solidFill>
                  <a:srgbClr val="0070C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architecture</a:t>
            </a:r>
            <a:endParaRPr lang="cs-CZ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0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hlinkClick r:id="rId2"/>
            <a:extLst>
              <a:ext uri="{FF2B5EF4-FFF2-40B4-BE49-F238E27FC236}">
                <a16:creationId xmlns:a16="http://schemas.microsoft.com/office/drawing/2014/main" id="{77A9BAD0-ECCD-4672-835B-459CCB6B95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23" y="883031"/>
            <a:ext cx="4071020" cy="2292047"/>
          </a:xfrm>
          <a:prstGeom prst="rect">
            <a:avLst/>
          </a:prstGeom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74BA7495-168B-4F6D-BF25-A74812DE7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178" y="883031"/>
            <a:ext cx="3764589" cy="2507275"/>
          </a:xfrm>
          <a:prstGeom prst="rect">
            <a:avLst/>
          </a:prstGeom>
        </p:spPr>
      </p:pic>
      <p:pic>
        <p:nvPicPr>
          <p:cNvPr id="8" name="Obrázek 7">
            <a:hlinkClick r:id="rId6"/>
            <a:extLst>
              <a:ext uri="{FF2B5EF4-FFF2-40B4-BE49-F238E27FC236}">
                <a16:creationId xmlns:a16="http://schemas.microsoft.com/office/drawing/2014/main" id="{622091A3-2FCB-4C79-8F0F-022212E6B2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93" y="3729588"/>
            <a:ext cx="3838699" cy="203187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FE71E3-5415-486F-825B-4BF17E018878}"/>
              </a:ext>
            </a:extLst>
          </p:cNvPr>
          <p:cNvSpPr txBox="1"/>
          <p:nvPr/>
        </p:nvSpPr>
        <p:spPr>
          <a:xfrm>
            <a:off x="7071118" y="5237873"/>
            <a:ext cx="3265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Barrandov Film Studios in Prague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1DA00A-7D65-4F4D-B1E0-4EF4A292A66F}"/>
              </a:ext>
            </a:extLst>
          </p:cNvPr>
          <p:cNvSpPr txBox="1"/>
          <p:nvPr/>
        </p:nvSpPr>
        <p:spPr>
          <a:xfrm>
            <a:off x="1614418" y="3244334"/>
            <a:ext cx="277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Villa</a:t>
            </a:r>
            <a:r>
              <a:rPr lang="cs-CZ" dirty="0"/>
              <a:t> Tugendhat in Brno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01DE26-6471-4E31-8BDB-4BC191170D91}"/>
              </a:ext>
            </a:extLst>
          </p:cNvPr>
          <p:cNvSpPr txBox="1"/>
          <p:nvPr/>
        </p:nvSpPr>
        <p:spPr>
          <a:xfrm>
            <a:off x="8148319" y="3529249"/>
            <a:ext cx="277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Müller´s</a:t>
            </a:r>
            <a:r>
              <a:rPr lang="cs-CZ" dirty="0"/>
              <a:t> </a:t>
            </a:r>
            <a:r>
              <a:rPr lang="cs-CZ" dirty="0" err="1"/>
              <a:t>Villa</a:t>
            </a:r>
            <a:r>
              <a:rPr lang="cs-CZ" dirty="0"/>
              <a:t> in Prague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F1A641-DADB-41FB-B634-BD23701C19BC}"/>
              </a:ext>
            </a:extLst>
          </p:cNvPr>
          <p:cNvSpPr txBox="1"/>
          <p:nvPr/>
        </p:nvSpPr>
        <p:spPr>
          <a:xfrm>
            <a:off x="3299381" y="175145"/>
            <a:ext cx="5849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functional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endParaRPr lang="cs-CZ" sz="2400" b="1" dirty="0"/>
          </a:p>
        </p:txBody>
      </p:sp>
      <p:sp>
        <p:nvSpPr>
          <p:cNvPr id="11" name="Tlačítko akce: Přejít domů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CC67BE6-6E07-447E-8A80-E41A2A42E251}"/>
              </a:ext>
            </a:extLst>
          </p:cNvPr>
          <p:cNvSpPr/>
          <p:nvPr/>
        </p:nvSpPr>
        <p:spPr>
          <a:xfrm>
            <a:off x="10712824" y="405977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0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  <a:extLst>
              <a:ext uri="{FF2B5EF4-FFF2-40B4-BE49-F238E27FC236}">
                <a16:creationId xmlns:a16="http://schemas.microsoft.com/office/drawing/2014/main" id="{34605718-1850-4E05-B8D3-2BE7E80CD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05" y="683649"/>
            <a:ext cx="4700628" cy="3525471"/>
          </a:xfrm>
          <a:prstGeom prst="rect">
            <a:avLst/>
          </a:prstGeom>
        </p:spPr>
      </p:pic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C51B4EC8-6CD1-4DCF-A470-F93D2D0C08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598" y="576215"/>
            <a:ext cx="3749426" cy="2498055"/>
          </a:xfrm>
          <a:prstGeom prst="rect">
            <a:avLst/>
          </a:prstGeom>
        </p:spPr>
      </p:pic>
      <p:pic>
        <p:nvPicPr>
          <p:cNvPr id="4" name="Obrázek 3">
            <a:hlinkClick r:id="rId6"/>
            <a:extLst>
              <a:ext uri="{FF2B5EF4-FFF2-40B4-BE49-F238E27FC236}">
                <a16:creationId xmlns:a16="http://schemas.microsoft.com/office/drawing/2014/main" id="{2043557A-8559-42E7-888D-420372E9C2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598" y="3208071"/>
            <a:ext cx="3439886" cy="25764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9405E9A-FB55-4383-9FD5-6F27D668E678}"/>
              </a:ext>
            </a:extLst>
          </p:cNvPr>
          <p:cNvSpPr txBox="1"/>
          <p:nvPr/>
        </p:nvSpPr>
        <p:spPr>
          <a:xfrm>
            <a:off x="925867" y="4311631"/>
            <a:ext cx="3439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Olomouc </a:t>
            </a:r>
            <a:r>
              <a:rPr lang="cs-CZ" dirty="0" err="1"/>
              <a:t>Crematorium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F099A3-E0C7-4B1D-9DDA-6919A8042BFB}"/>
              </a:ext>
            </a:extLst>
          </p:cNvPr>
          <p:cNvSpPr txBox="1"/>
          <p:nvPr/>
        </p:nvSpPr>
        <p:spPr>
          <a:xfrm>
            <a:off x="9541024" y="2704938"/>
            <a:ext cx="2104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Brno </a:t>
            </a:r>
            <a:r>
              <a:rPr lang="cs-CZ" dirty="0" err="1"/>
              <a:t>Crematorium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1A5FA63-66A2-4D48-A136-BA74F5A80904}"/>
              </a:ext>
            </a:extLst>
          </p:cNvPr>
          <p:cNvSpPr txBox="1"/>
          <p:nvPr/>
        </p:nvSpPr>
        <p:spPr>
          <a:xfrm>
            <a:off x="2647900" y="5248662"/>
            <a:ext cx="317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Tomáš Baťa </a:t>
            </a:r>
            <a:r>
              <a:rPr lang="cs-CZ" dirty="0" err="1"/>
              <a:t>Memorial</a:t>
            </a:r>
            <a:r>
              <a:rPr lang="cs-CZ" dirty="0"/>
              <a:t> in Zlín</a:t>
            </a:r>
          </a:p>
        </p:txBody>
      </p:sp>
      <p:sp>
        <p:nvSpPr>
          <p:cNvPr id="9" name="Tlačítko akce: Přejít domů 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01CD33F-CFB7-4A8C-9B0F-F40F159A72BF}"/>
              </a:ext>
            </a:extLst>
          </p:cNvPr>
          <p:cNvSpPr/>
          <p:nvPr/>
        </p:nvSpPr>
        <p:spPr>
          <a:xfrm>
            <a:off x="10784541" y="576215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EAC9CA-BFF5-4882-99D5-D83CA8CAF0CF}"/>
              </a:ext>
            </a:extLst>
          </p:cNvPr>
          <p:cNvSpPr txBox="1"/>
          <p:nvPr/>
        </p:nvSpPr>
        <p:spPr>
          <a:xfrm>
            <a:off x="312057" y="187657"/>
            <a:ext cx="115678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Socialist Realism (</a:t>
            </a:r>
            <a:r>
              <a:rPr lang="en-US" sz="3200" b="1" u="sng" dirty="0" err="1"/>
              <a:t>Sorela</a:t>
            </a:r>
            <a:r>
              <a:rPr lang="en-US" sz="3200" b="1" u="sng" dirty="0"/>
              <a:t>)</a:t>
            </a:r>
          </a:p>
          <a:p>
            <a:endParaRPr lang="cs-CZ" dirty="0"/>
          </a:p>
          <a:p>
            <a:r>
              <a:rPr lang="cs-CZ" sz="2000" u="sng" dirty="0">
                <a:solidFill>
                  <a:srgbClr val="000000"/>
                </a:solidFill>
              </a:rPr>
              <a:t>Period: </a:t>
            </a:r>
            <a:r>
              <a:rPr lang="en-US" sz="2000" u="sng" dirty="0" err="1">
                <a:solidFill>
                  <a:srgbClr val="000000"/>
                </a:solidFill>
              </a:rPr>
              <a:t>cca</a:t>
            </a:r>
            <a:r>
              <a:rPr lang="en-US" sz="2000" u="sng" dirty="0">
                <a:solidFill>
                  <a:srgbClr val="000000"/>
                </a:solidFill>
              </a:rPr>
              <a:t> 1950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–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end of 1980s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M</a:t>
            </a:r>
            <a:r>
              <a:rPr lang="en-US" sz="2000" u="sng" dirty="0" err="1">
                <a:solidFill>
                  <a:srgbClr val="000000"/>
                </a:solidFill>
              </a:rPr>
              <a:t>ain</a:t>
            </a:r>
            <a:r>
              <a:rPr lang="en-US" sz="2000" u="sng" dirty="0">
                <a:solidFill>
                  <a:srgbClr val="000000"/>
                </a:solidFill>
              </a:rPr>
              <a:t> features: uniform look, </a:t>
            </a:r>
            <a:r>
              <a:rPr lang="cs-CZ" sz="2000" u="sng" dirty="0" err="1">
                <a:solidFill>
                  <a:srgbClr val="000000"/>
                </a:solidFill>
              </a:rPr>
              <a:t>perpendicular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streets and </a:t>
            </a:r>
            <a:r>
              <a:rPr lang="cs-CZ" sz="2000" u="sng" dirty="0" err="1">
                <a:solidFill>
                  <a:srgbClr val="000000"/>
                </a:solidFill>
              </a:rPr>
              <a:t>rectangular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squares, blocks of flats of the same height and form, Classicist columns and triangular or stepped gables, </a:t>
            </a:r>
            <a:r>
              <a:rPr lang="en-US" sz="2000" u="sng" dirty="0" err="1">
                <a:solidFill>
                  <a:srgbClr val="000000"/>
                </a:solidFill>
              </a:rPr>
              <a:t>historicising</a:t>
            </a:r>
            <a:r>
              <a:rPr lang="en-US" sz="2000" u="sng" dirty="0">
                <a:solidFill>
                  <a:srgbClr val="000000"/>
                </a:solidFill>
              </a:rPr>
              <a:t> elements on the facades of buildings</a:t>
            </a:r>
            <a:r>
              <a:rPr lang="cs-CZ" sz="2000" u="sng" dirty="0">
                <a:solidFill>
                  <a:srgbClr val="000000"/>
                </a:solidFill>
              </a:rPr>
              <a:t>,</a:t>
            </a:r>
            <a:r>
              <a:rPr lang="en-US" sz="2000" u="sng" dirty="0">
                <a:solidFill>
                  <a:srgbClr val="000000"/>
                </a:solidFill>
              </a:rPr>
              <a:t> national motifs</a:t>
            </a:r>
            <a:endParaRPr lang="cs-CZ" sz="2000" u="sng" dirty="0">
              <a:solidFill>
                <a:srgbClr val="00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F8D16C-5D9A-4C92-8AA5-35A53F4452A2}"/>
              </a:ext>
            </a:extLst>
          </p:cNvPr>
          <p:cNvSpPr txBox="1"/>
          <p:nvPr/>
        </p:nvSpPr>
        <p:spPr>
          <a:xfrm>
            <a:off x="6136865" y="5165330"/>
            <a:ext cx="5455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flats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39E477-F53C-4EFF-A5B3-7EB0C475DC9C}"/>
              </a:ext>
            </a:extLst>
          </p:cNvPr>
          <p:cNvSpPr txBox="1"/>
          <p:nvPr/>
        </p:nvSpPr>
        <p:spPr>
          <a:xfrm>
            <a:off x="1068592" y="5165331"/>
            <a:ext cx="4216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streets and squares form a regular pattern full of right angles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AA524-80FF-49EC-A37F-3233DDAF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34" y="2689486"/>
            <a:ext cx="4421150" cy="24758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CF3242-FF97-4369-9CC6-F5B0E7B2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6" y="2689486"/>
            <a:ext cx="4679950" cy="2475845"/>
          </a:xfrm>
          <a:prstGeom prst="rect">
            <a:avLst/>
          </a:prstGeom>
        </p:spPr>
      </p:pic>
      <p:sp>
        <p:nvSpPr>
          <p:cNvPr id="7" name="Tlačítko akce: Přejít domů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43349F7-6A7C-481C-BFFE-4AC2CBB94D7B}"/>
              </a:ext>
            </a:extLst>
          </p:cNvPr>
          <p:cNvSpPr/>
          <p:nvPr/>
        </p:nvSpPr>
        <p:spPr>
          <a:xfrm>
            <a:off x="10282518" y="45016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  <a:extLst>
              <a:ext uri="{FF2B5EF4-FFF2-40B4-BE49-F238E27FC236}">
                <a16:creationId xmlns:a16="http://schemas.microsoft.com/office/drawing/2014/main" id="{3B91DAEC-58A2-4A16-9F61-98312FD191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02" y="1434894"/>
            <a:ext cx="4808782" cy="3206596"/>
          </a:xfrm>
          <a:prstGeom prst="rect">
            <a:avLst/>
          </a:prstGeom>
        </p:spPr>
      </p:pic>
      <p:pic>
        <p:nvPicPr>
          <p:cNvPr id="5" name="Obrázek 4">
            <a:hlinkClick r:id="rId5"/>
            <a:extLst>
              <a:ext uri="{FF2B5EF4-FFF2-40B4-BE49-F238E27FC236}">
                <a16:creationId xmlns:a16="http://schemas.microsoft.com/office/drawing/2014/main" id="{B0E4E9AD-476B-43C3-8F46-91F64668A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13345"/>
            <a:ext cx="5446885" cy="32207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0E1D325-3194-4D7B-89E8-673ED4F282E2}"/>
              </a:ext>
            </a:extLst>
          </p:cNvPr>
          <p:cNvSpPr txBox="1"/>
          <p:nvPr/>
        </p:nvSpPr>
        <p:spPr>
          <a:xfrm>
            <a:off x="439474" y="4740036"/>
            <a:ext cx="5086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/>
              <a:t>Hotel International in Prague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BBC31A-AD0F-49AE-9897-FFB99F11B1AF}"/>
              </a:ext>
            </a:extLst>
          </p:cNvPr>
          <p:cNvSpPr txBox="1"/>
          <p:nvPr/>
        </p:nvSpPr>
        <p:spPr>
          <a:xfrm>
            <a:off x="6351938" y="4773705"/>
            <a:ext cx="531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Hotel Thermal in Karlovy Vary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DE824F-66D6-4D61-AC8D-9D7F877F9D41}"/>
              </a:ext>
            </a:extLst>
          </p:cNvPr>
          <p:cNvSpPr txBox="1"/>
          <p:nvPr/>
        </p:nvSpPr>
        <p:spPr>
          <a:xfrm>
            <a:off x="2253006" y="346135"/>
            <a:ext cx="703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Socialist</a:t>
            </a:r>
            <a:r>
              <a:rPr lang="cs-CZ" sz="2400" b="1" dirty="0"/>
              <a:t> </a:t>
            </a:r>
            <a:r>
              <a:rPr lang="cs-CZ" sz="2400" b="1" dirty="0" err="1"/>
              <a:t>Realism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endParaRPr lang="cs-CZ" sz="2400" b="1" dirty="0"/>
          </a:p>
        </p:txBody>
      </p:sp>
      <p:sp>
        <p:nvSpPr>
          <p:cNvPr id="9" name="Tlačítko akce: Přejít domů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AB8CA7F-6475-4F6A-8FBD-D23FE9433B5F}"/>
              </a:ext>
            </a:extLst>
          </p:cNvPr>
          <p:cNvSpPr/>
          <p:nvPr/>
        </p:nvSpPr>
        <p:spPr>
          <a:xfrm>
            <a:off x="10776669" y="436730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D546816-92D4-4E98-9D01-59E0160BAB2D}"/>
              </a:ext>
            </a:extLst>
          </p:cNvPr>
          <p:cNvSpPr txBox="1"/>
          <p:nvPr/>
        </p:nvSpPr>
        <p:spPr>
          <a:xfrm>
            <a:off x="7752080" y="5064457"/>
            <a:ext cx="3824769" cy="466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astronomical clock in Olomouc</a:t>
            </a:r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B0CC6711-EB69-4E7A-A77B-51DF40656D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953" y="750871"/>
            <a:ext cx="3105385" cy="414051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B98F4A4-B229-416D-B33F-5C532827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34" y="964231"/>
            <a:ext cx="6141429" cy="345536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0B069A-39FD-4C15-8D2C-E7B7242B1899}"/>
              </a:ext>
            </a:extLst>
          </p:cNvPr>
          <p:cNvSpPr txBox="1"/>
          <p:nvPr/>
        </p:nvSpPr>
        <p:spPr>
          <a:xfrm>
            <a:off x="2370676" y="4695125"/>
            <a:ext cx="531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National</a:t>
            </a:r>
            <a:r>
              <a:rPr lang="cs-CZ" dirty="0"/>
              <a:t> Museum in Prague </a:t>
            </a:r>
            <a:endParaRPr lang="en-GB" dirty="0"/>
          </a:p>
        </p:txBody>
      </p:sp>
      <p:sp>
        <p:nvSpPr>
          <p:cNvPr id="7" name="Tlačítko akce: Přejít domů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386CB78-DF72-4CF2-B76C-A2479FFC15C1}"/>
              </a:ext>
            </a:extLst>
          </p:cNvPr>
          <p:cNvSpPr/>
          <p:nvPr/>
        </p:nvSpPr>
        <p:spPr>
          <a:xfrm>
            <a:off x="821434" y="4789038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A0FA50D-2007-4051-839B-0D19889ACB98}"/>
              </a:ext>
            </a:extLst>
          </p:cNvPr>
          <p:cNvSpPr txBox="1"/>
          <p:nvPr/>
        </p:nvSpPr>
        <p:spPr>
          <a:xfrm>
            <a:off x="449942" y="444249"/>
            <a:ext cx="924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/>
              <a:t>Postmodern architecture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Period: </a:t>
            </a:r>
            <a:r>
              <a:rPr lang="en-US" sz="2000" u="sng" dirty="0" err="1">
                <a:solidFill>
                  <a:srgbClr val="000000"/>
                </a:solidFill>
              </a:rPr>
              <a:t>cca</a:t>
            </a:r>
            <a:r>
              <a:rPr lang="en-US" sz="2000" u="sng" dirty="0">
                <a:solidFill>
                  <a:srgbClr val="000000"/>
                </a:solidFill>
              </a:rPr>
              <a:t> 1990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–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</a:rPr>
              <a:t>now</a:t>
            </a:r>
          </a:p>
          <a:p>
            <a:r>
              <a:rPr lang="cs-CZ" sz="2000" u="sng" dirty="0">
                <a:solidFill>
                  <a:srgbClr val="000000"/>
                </a:solidFill>
              </a:rPr>
              <a:t>F</a:t>
            </a:r>
            <a:r>
              <a:rPr lang="en-US" sz="2000" u="sng" dirty="0" err="1">
                <a:solidFill>
                  <a:srgbClr val="000000"/>
                </a:solidFill>
              </a:rPr>
              <a:t>eatures</a:t>
            </a:r>
            <a:r>
              <a:rPr lang="en-US" sz="2000" u="sng" dirty="0">
                <a:solidFill>
                  <a:srgbClr val="000000"/>
                </a:solidFill>
              </a:rPr>
              <a:t>: curved forms, decorative elements, </a:t>
            </a:r>
            <a:r>
              <a:rPr lang="en-US" sz="2000" u="sng" dirty="0" err="1">
                <a:solidFill>
                  <a:srgbClr val="000000"/>
                </a:solidFill>
              </a:rPr>
              <a:t>assymetry</a:t>
            </a:r>
            <a:endParaRPr lang="cs-CZ" sz="2000" u="sng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9F540D-5C94-4679-B6CB-B9FC6F4C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693" y="2632887"/>
            <a:ext cx="4329448" cy="177831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F103BE1-9991-4B15-AA8D-A62CD9D22F0F}"/>
              </a:ext>
            </a:extLst>
          </p:cNvPr>
          <p:cNvSpPr txBox="1"/>
          <p:nvPr/>
        </p:nvSpPr>
        <p:spPr>
          <a:xfrm>
            <a:off x="1854360" y="4406825"/>
            <a:ext cx="265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curved</a:t>
            </a:r>
            <a:r>
              <a:rPr lang="cs-CZ" dirty="0"/>
              <a:t>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3DE6DBD-056C-49C1-8779-3AE284D15972}"/>
              </a:ext>
            </a:extLst>
          </p:cNvPr>
          <p:cNvSpPr txBox="1"/>
          <p:nvPr/>
        </p:nvSpPr>
        <p:spPr>
          <a:xfrm>
            <a:off x="8444754" y="5207347"/>
            <a:ext cx="1479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assymetry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E6BA1AC-8D6C-4B6D-BB92-41244B1F7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819" y="690675"/>
            <a:ext cx="2555022" cy="4454912"/>
          </a:xfrm>
          <a:prstGeom prst="rect">
            <a:avLst/>
          </a:prstGeom>
        </p:spPr>
      </p:pic>
      <p:sp>
        <p:nvSpPr>
          <p:cNvPr id="7" name="Tlačítko akce: Přejít domů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D290EB4-523F-4833-9DE6-792DE140B874}"/>
              </a:ext>
            </a:extLst>
          </p:cNvPr>
          <p:cNvSpPr/>
          <p:nvPr/>
        </p:nvSpPr>
        <p:spPr>
          <a:xfrm>
            <a:off x="10847295" y="673343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  <a:extLst>
              <a:ext uri="{FF2B5EF4-FFF2-40B4-BE49-F238E27FC236}">
                <a16:creationId xmlns:a16="http://schemas.microsoft.com/office/drawing/2014/main" id="{3854BF65-917A-4732-954F-7088E9EBF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22" y="1258532"/>
            <a:ext cx="4635003" cy="4040197"/>
          </a:xfrm>
          <a:prstGeom prst="rect">
            <a:avLst/>
          </a:prstGeom>
        </p:spPr>
      </p:pic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4829B39F-0B8C-4170-9E7A-B1BB2B512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299" y="400963"/>
            <a:ext cx="3733255" cy="2568480"/>
          </a:xfrm>
          <a:prstGeom prst="rect">
            <a:avLst/>
          </a:prstGeom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D09916E4-C055-45D6-A369-6001440807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97949"/>
            <a:ext cx="3720041" cy="24412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A30B703-A6A8-44AA-87C9-F84CBB824DB8}"/>
              </a:ext>
            </a:extLst>
          </p:cNvPr>
          <p:cNvSpPr txBox="1"/>
          <p:nvPr/>
        </p:nvSpPr>
        <p:spPr>
          <a:xfrm>
            <a:off x="1120519" y="5350576"/>
            <a:ext cx="394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Dancing House in Prague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0E810E9-F008-47BE-96D6-5F5213E868D3}"/>
              </a:ext>
            </a:extLst>
          </p:cNvPr>
          <p:cNvSpPr txBox="1"/>
          <p:nvPr/>
        </p:nvSpPr>
        <p:spPr>
          <a:xfrm>
            <a:off x="9914744" y="2320786"/>
            <a:ext cx="13925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National Library of Technology in Prague – </a:t>
            </a:r>
            <a:r>
              <a:rPr lang="en-US" dirty="0" err="1"/>
              <a:t>Dejvice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DE898B-0591-4341-9AE7-9F047112FA6B}"/>
              </a:ext>
            </a:extLst>
          </p:cNvPr>
          <p:cNvSpPr txBox="1"/>
          <p:nvPr/>
        </p:nvSpPr>
        <p:spPr>
          <a:xfrm>
            <a:off x="87706" y="395952"/>
            <a:ext cx="70512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err="1"/>
              <a:t>Examples</a:t>
            </a:r>
            <a:r>
              <a:rPr lang="cs-CZ" sz="2300" b="1" dirty="0"/>
              <a:t> </a:t>
            </a:r>
            <a:r>
              <a:rPr lang="cs-CZ" sz="2300" b="1" dirty="0" err="1"/>
              <a:t>of</a:t>
            </a:r>
            <a:r>
              <a:rPr lang="cs-CZ" sz="2300" b="1" dirty="0"/>
              <a:t> </a:t>
            </a:r>
            <a:r>
              <a:rPr lang="cs-CZ" sz="2300" b="1" dirty="0" err="1"/>
              <a:t>postmodern</a:t>
            </a:r>
            <a:r>
              <a:rPr lang="cs-CZ" sz="2300" b="1" dirty="0"/>
              <a:t> </a:t>
            </a:r>
            <a:r>
              <a:rPr lang="cs-CZ" sz="2300" b="1" dirty="0" err="1"/>
              <a:t>architecture</a:t>
            </a:r>
            <a:endParaRPr lang="en-GB" sz="2300" b="1" dirty="0"/>
          </a:p>
        </p:txBody>
      </p:sp>
      <p:sp>
        <p:nvSpPr>
          <p:cNvPr id="9" name="Tlačítko akce: Přejít domů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EE4AD47-7204-4EC6-A642-9765B9858B80}"/>
              </a:ext>
            </a:extLst>
          </p:cNvPr>
          <p:cNvSpPr/>
          <p:nvPr/>
        </p:nvSpPr>
        <p:spPr>
          <a:xfrm>
            <a:off x="10924222" y="395952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  <a:extLst>
              <a:ext uri="{FF2B5EF4-FFF2-40B4-BE49-F238E27FC236}">
                <a16:creationId xmlns:a16="http://schemas.microsoft.com/office/drawing/2014/main" id="{BA576623-00A5-4707-AD6E-643FCC31A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64" y="1278127"/>
            <a:ext cx="4803796" cy="36028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45922AC-2CDC-4935-B30B-93E13F44B505}"/>
              </a:ext>
            </a:extLst>
          </p:cNvPr>
          <p:cNvSpPr txBox="1"/>
          <p:nvPr/>
        </p:nvSpPr>
        <p:spPr>
          <a:xfrm>
            <a:off x="5616950" y="51938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Moravian </a:t>
            </a:r>
            <a:r>
              <a:rPr lang="en-US" dirty="0" err="1"/>
              <a:t>Bussiness</a:t>
            </a:r>
            <a:r>
              <a:rPr lang="en-US" dirty="0"/>
              <a:t> College in Olomouc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923F85A-AAE8-4FCC-9522-4E48884F55B2}"/>
              </a:ext>
            </a:extLst>
          </p:cNvPr>
          <p:cNvSpPr txBox="1"/>
          <p:nvPr/>
        </p:nvSpPr>
        <p:spPr>
          <a:xfrm>
            <a:off x="1600599" y="5009183"/>
            <a:ext cx="263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/>
              <a:t>Congress</a:t>
            </a:r>
            <a:r>
              <a:rPr lang="cs-CZ" dirty="0"/>
              <a:t> Centre in Zlín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0804722-210E-450C-859F-20263DD26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462" y="1278128"/>
            <a:ext cx="5514975" cy="3602848"/>
          </a:xfrm>
          <a:prstGeom prst="rect">
            <a:avLst/>
          </a:prstGeom>
        </p:spPr>
      </p:pic>
      <p:sp>
        <p:nvSpPr>
          <p:cNvPr id="6" name="Tlačítko akce: Přejít domů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F8576DF-9BCE-4A11-8F9D-1AC7BD6F2EFC}"/>
              </a:ext>
            </a:extLst>
          </p:cNvPr>
          <p:cNvSpPr/>
          <p:nvPr/>
        </p:nvSpPr>
        <p:spPr>
          <a:xfrm>
            <a:off x="10656221" y="379552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C83E8C0-629E-484C-A3F0-615734F22807}"/>
              </a:ext>
            </a:extLst>
          </p:cNvPr>
          <p:cNvSpPr txBox="1"/>
          <p:nvPr/>
        </p:nvSpPr>
        <p:spPr>
          <a:xfrm>
            <a:off x="518160" y="450166"/>
            <a:ext cx="11155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sng" dirty="0" err="1">
                <a:solidFill>
                  <a:srgbClr val="000000"/>
                </a:solidFill>
                <a:effectLst/>
              </a:rPr>
              <a:t>Romanesque</a:t>
            </a:r>
            <a:r>
              <a:rPr lang="cs-CZ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cs-CZ" sz="3200" b="1" i="0" u="sng" dirty="0" err="1">
                <a:solidFill>
                  <a:srgbClr val="000000"/>
                </a:solidFill>
                <a:effectLst/>
              </a:rPr>
              <a:t>architecture</a:t>
            </a:r>
            <a:endParaRPr lang="cs-CZ" sz="3200" b="1" i="0" u="sng" dirty="0">
              <a:solidFill>
                <a:srgbClr val="000000"/>
              </a:solidFill>
              <a:effectLst/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u="sng" dirty="0">
                <a:solidFill>
                  <a:srgbClr val="000000"/>
                </a:solidFill>
              </a:rPr>
              <a:t>Period:</a:t>
            </a:r>
            <a:r>
              <a:rPr lang="en-US" sz="2000" dirty="0">
                <a:solidFill>
                  <a:srgbClr val="000000"/>
                </a:solidFill>
              </a:rPr>
              <a:t>10 century – half of the 13 century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u="sng" dirty="0" err="1">
                <a:solidFill>
                  <a:srgbClr val="000000"/>
                </a:solidFill>
              </a:rPr>
              <a:t>Main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r>
              <a:rPr lang="cs-CZ" sz="2000" u="sng" dirty="0" err="1">
                <a:solidFill>
                  <a:srgbClr val="000000"/>
                </a:solidFill>
              </a:rPr>
              <a:t>features</a:t>
            </a:r>
            <a:r>
              <a:rPr lang="cs-CZ" sz="2000" u="sng" dirty="0">
                <a:solidFill>
                  <a:srgbClr val="000000"/>
                </a:solidFill>
              </a:rPr>
              <a:t>:</a:t>
            </a:r>
            <a:r>
              <a:rPr lang="cs-CZ" sz="2000" dirty="0">
                <a:solidFill>
                  <a:srgbClr val="000000"/>
                </a:solidFill>
              </a:rPr>
              <a:t> Roman </a:t>
            </a:r>
            <a:r>
              <a:rPr lang="cs-CZ" sz="2000" dirty="0" err="1">
                <a:solidFill>
                  <a:srgbClr val="000000"/>
                </a:solidFill>
              </a:rPr>
              <a:t>semi-circular</a:t>
            </a:r>
            <a:r>
              <a:rPr lang="cs-CZ" sz="2000" dirty="0">
                <a:solidFill>
                  <a:srgbClr val="000000"/>
                </a:solidFill>
              </a:rPr>
              <a:t> arch, very </a:t>
            </a:r>
            <a:r>
              <a:rPr lang="cs-CZ" sz="2000" dirty="0" err="1">
                <a:solidFill>
                  <a:srgbClr val="000000"/>
                </a:solidFill>
              </a:rPr>
              <a:t>thick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walls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dressed</a:t>
            </a:r>
            <a:r>
              <a:rPr lang="cs-CZ" sz="2000" dirty="0">
                <a:solidFill>
                  <a:srgbClr val="000000"/>
                </a:solidFill>
              </a:rPr>
              <a:t> stone, </a:t>
            </a:r>
            <a:r>
              <a:rPr lang="cs-CZ" sz="2000" dirty="0" err="1">
                <a:solidFill>
                  <a:srgbClr val="000000"/>
                </a:solidFill>
              </a:rPr>
              <a:t>groin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vaults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 err="1">
                <a:solidFill>
                  <a:srgbClr val="000000"/>
                </a:solidFill>
              </a:rPr>
              <a:t>for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arcades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barrel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vaults</a:t>
            </a:r>
            <a:r>
              <a:rPr lang="cs-CZ" sz="2000" dirty="0">
                <a:solidFill>
                  <a:srgbClr val="000000"/>
                </a:solidFill>
              </a:rPr>
              <a:t> (</a:t>
            </a:r>
            <a:r>
              <a:rPr lang="cs-CZ" sz="2000" dirty="0" err="1">
                <a:solidFill>
                  <a:srgbClr val="000000"/>
                </a:solidFill>
              </a:rPr>
              <a:t>for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roofs</a:t>
            </a:r>
            <a:r>
              <a:rPr lang="cs-CZ" sz="2000" dirty="0">
                <a:solidFill>
                  <a:srgbClr val="000000"/>
                </a:solidFill>
              </a:rPr>
              <a:t>), </a:t>
            </a:r>
            <a:r>
              <a:rPr lang="cs-CZ" sz="2000" dirty="0" err="1">
                <a:solidFill>
                  <a:srgbClr val="000000"/>
                </a:solidFill>
              </a:rPr>
              <a:t>arcades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large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towers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west-facing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entry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large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murals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86CD227-9A1A-41A9-9EFF-B2C88D3A4264}"/>
              </a:ext>
            </a:extLst>
          </p:cNvPr>
          <p:cNvSpPr txBox="1"/>
          <p:nvPr/>
        </p:nvSpPr>
        <p:spPr>
          <a:xfrm>
            <a:off x="3091992" y="4503014"/>
            <a:ext cx="15742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324DDB-7515-48C9-99F0-68135C02A003}"/>
              </a:ext>
            </a:extLst>
          </p:cNvPr>
          <p:cNvSpPr txBox="1"/>
          <p:nvPr/>
        </p:nvSpPr>
        <p:spPr>
          <a:xfrm>
            <a:off x="8648506" y="4503014"/>
            <a:ext cx="185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semi-circular</a:t>
            </a:r>
            <a:r>
              <a:rPr lang="cs-CZ" dirty="0"/>
              <a:t> arch</a:t>
            </a:r>
          </a:p>
        </p:txBody>
      </p:sp>
      <p:pic>
        <p:nvPicPr>
          <p:cNvPr id="11" name="Obrázek 10">
            <a:hlinkClick r:id="rId2"/>
            <a:extLst>
              <a:ext uri="{FF2B5EF4-FFF2-40B4-BE49-F238E27FC236}">
                <a16:creationId xmlns:a16="http://schemas.microsoft.com/office/drawing/2014/main" id="{96F43939-39D6-4C8D-B1DB-78DB54189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43" y="2661630"/>
            <a:ext cx="6193410" cy="1656718"/>
          </a:xfrm>
          <a:prstGeom prst="rect">
            <a:avLst/>
          </a:prstGeom>
        </p:spPr>
      </p:pic>
      <p:pic>
        <p:nvPicPr>
          <p:cNvPr id="12" name="Obrázek 11">
            <a:hlinkClick r:id="rId4"/>
            <a:extLst>
              <a:ext uri="{FF2B5EF4-FFF2-40B4-BE49-F238E27FC236}">
                <a16:creationId xmlns:a16="http://schemas.microsoft.com/office/drawing/2014/main" id="{48294958-E673-4DBC-87E9-826D80C118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609" y="2493459"/>
            <a:ext cx="3286125" cy="1847850"/>
          </a:xfrm>
          <a:prstGeom prst="rect">
            <a:avLst/>
          </a:prstGeom>
        </p:spPr>
      </p:pic>
      <p:sp>
        <p:nvSpPr>
          <p:cNvPr id="2" name="Tlačítko akce: Přejít domů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C610729-A631-4AC6-9770-38196B76331E}"/>
              </a:ext>
            </a:extLst>
          </p:cNvPr>
          <p:cNvSpPr/>
          <p:nvPr/>
        </p:nvSpPr>
        <p:spPr>
          <a:xfrm>
            <a:off x="10282518" y="45016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6F629E3-358A-43F9-8EE7-C4A9869A1940}"/>
              </a:ext>
            </a:extLst>
          </p:cNvPr>
          <p:cNvSpPr txBox="1"/>
          <p:nvPr/>
        </p:nvSpPr>
        <p:spPr>
          <a:xfrm>
            <a:off x="606554" y="2708792"/>
            <a:ext cx="324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Rotunda of St. Martin in Prague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B81C0A-F7C7-43B8-87C4-F9955092D9D5}"/>
              </a:ext>
            </a:extLst>
          </p:cNvPr>
          <p:cNvSpPr txBox="1"/>
          <p:nvPr/>
        </p:nvSpPr>
        <p:spPr>
          <a:xfrm>
            <a:off x="5820208" y="5339011"/>
            <a:ext cx="290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St. George Basilica in Prague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ACA725-5C02-426B-9B4A-6100694BE1C9}"/>
              </a:ext>
            </a:extLst>
          </p:cNvPr>
          <p:cNvSpPr txBox="1"/>
          <p:nvPr/>
        </p:nvSpPr>
        <p:spPr>
          <a:xfrm>
            <a:off x="1238497" y="5280123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Přemyslid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Palace in Olomouc,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D43DA4-FF10-4840-8E00-6D3A0A6516BA}"/>
              </a:ext>
            </a:extLst>
          </p:cNvPr>
          <p:cNvSpPr txBox="1"/>
          <p:nvPr/>
        </p:nvSpPr>
        <p:spPr>
          <a:xfrm>
            <a:off x="7751457" y="273411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Rotunda of St. Catherine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Znojmo</a:t>
            </a:r>
            <a:endParaRPr lang="cs-CZ" dirty="0"/>
          </a:p>
        </p:txBody>
      </p:sp>
      <p:pic>
        <p:nvPicPr>
          <p:cNvPr id="11" name="Obrázek 10">
            <a:hlinkClick r:id="rId2"/>
            <a:extLst>
              <a:ext uri="{FF2B5EF4-FFF2-40B4-BE49-F238E27FC236}">
                <a16:creationId xmlns:a16="http://schemas.microsoft.com/office/drawing/2014/main" id="{8C071C83-302D-4779-AB7B-D513193DC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05" y="601974"/>
            <a:ext cx="2743742" cy="2011637"/>
          </a:xfrm>
          <a:prstGeom prst="rect">
            <a:avLst/>
          </a:prstGeom>
        </p:spPr>
      </p:pic>
      <p:pic>
        <p:nvPicPr>
          <p:cNvPr id="16" name="Obrázek 15">
            <a:hlinkClick r:id="rId4"/>
            <a:extLst>
              <a:ext uri="{FF2B5EF4-FFF2-40B4-BE49-F238E27FC236}">
                <a16:creationId xmlns:a16="http://schemas.microsoft.com/office/drawing/2014/main" id="{A51A5641-5A4F-4F4C-B21E-EE36538DD5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293" y="3431568"/>
            <a:ext cx="2857500" cy="1905000"/>
          </a:xfrm>
          <a:prstGeom prst="rect">
            <a:avLst/>
          </a:prstGeom>
        </p:spPr>
      </p:pic>
      <p:pic>
        <p:nvPicPr>
          <p:cNvPr id="17" name="Obrázek 16">
            <a:hlinkClick r:id="rId6"/>
            <a:extLst>
              <a:ext uri="{FF2B5EF4-FFF2-40B4-BE49-F238E27FC236}">
                <a16:creationId xmlns:a16="http://schemas.microsoft.com/office/drawing/2014/main" id="{A0DFB919-F85B-4CA0-930C-AE35922324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052" y="1179926"/>
            <a:ext cx="2906650" cy="1923518"/>
          </a:xfrm>
          <a:prstGeom prst="rect">
            <a:avLst/>
          </a:prstGeom>
        </p:spPr>
      </p:pic>
      <p:pic>
        <p:nvPicPr>
          <p:cNvPr id="18" name="Obrázek 17">
            <a:hlinkClick r:id="rId8"/>
            <a:extLst>
              <a:ext uri="{FF2B5EF4-FFF2-40B4-BE49-F238E27FC236}">
                <a16:creationId xmlns:a16="http://schemas.microsoft.com/office/drawing/2014/main" id="{5A6536FF-B913-4726-81AE-F4401DFC0F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283" y="3356724"/>
            <a:ext cx="2190750" cy="23525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22A840D-FACC-4946-93B1-78B112FF95CE}"/>
              </a:ext>
            </a:extLst>
          </p:cNvPr>
          <p:cNvSpPr txBox="1"/>
          <p:nvPr/>
        </p:nvSpPr>
        <p:spPr>
          <a:xfrm>
            <a:off x="4648406" y="265288"/>
            <a:ext cx="68408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 </a:t>
            </a:r>
            <a:r>
              <a:rPr lang="cs-CZ" sz="2400" b="1" dirty="0" err="1"/>
              <a:t>Romanesque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r>
              <a:rPr lang="cs-CZ" sz="2400" b="1" dirty="0"/>
              <a:t> in </a:t>
            </a:r>
            <a:r>
              <a:rPr lang="cs-CZ" sz="2400" b="1" dirty="0" err="1"/>
              <a:t>Czechia</a:t>
            </a:r>
            <a:endParaRPr lang="cs-CZ" sz="2400" b="1" dirty="0"/>
          </a:p>
        </p:txBody>
      </p:sp>
      <p:sp>
        <p:nvSpPr>
          <p:cNvPr id="12" name="Tlačítko akce: Přejít domů 11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233A825-2BE1-47C6-AEDA-947D357034C2}"/>
              </a:ext>
            </a:extLst>
          </p:cNvPr>
          <p:cNvSpPr/>
          <p:nvPr/>
        </p:nvSpPr>
        <p:spPr>
          <a:xfrm>
            <a:off x="10587318" y="865652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AFE95F-961F-4FF3-801A-C0B1001A56D2}"/>
              </a:ext>
            </a:extLst>
          </p:cNvPr>
          <p:cNvSpPr txBox="1"/>
          <p:nvPr/>
        </p:nvSpPr>
        <p:spPr>
          <a:xfrm>
            <a:off x="375138" y="478302"/>
            <a:ext cx="114088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err="1"/>
              <a:t>Gothic</a:t>
            </a:r>
            <a:r>
              <a:rPr lang="cs-CZ" sz="2800" b="1" u="sng" dirty="0"/>
              <a:t> </a:t>
            </a:r>
            <a:r>
              <a:rPr lang="cs-CZ" sz="2800" b="1" u="sng" dirty="0" err="1"/>
              <a:t>architecture</a:t>
            </a:r>
            <a:endParaRPr lang="cs-CZ" sz="2800" dirty="0"/>
          </a:p>
          <a:p>
            <a:endParaRPr lang="cs-CZ" sz="2800" b="1" u="sng" dirty="0"/>
          </a:p>
          <a:p>
            <a:r>
              <a:rPr lang="cs-CZ" sz="2000" u="sng" dirty="0"/>
              <a:t>Period:</a:t>
            </a:r>
            <a:r>
              <a:rPr lang="cs-CZ" sz="2000" dirty="0"/>
              <a:t> </a:t>
            </a:r>
            <a:r>
              <a:rPr lang="en-US" sz="2000" dirty="0"/>
              <a:t>half of the 13 century– end of 15 century</a:t>
            </a:r>
            <a:endParaRPr lang="cs-CZ" sz="2000" dirty="0"/>
          </a:p>
          <a:p>
            <a:r>
              <a:rPr lang="cs-CZ" sz="2000" dirty="0"/>
              <a:t>         </a:t>
            </a:r>
            <a:r>
              <a:rPr lang="en-US" sz="2000" dirty="0"/>
              <a:t>Early Gothic – </a:t>
            </a:r>
            <a:r>
              <a:rPr lang="en-US" sz="2000" dirty="0" err="1"/>
              <a:t>Přemyslid</a:t>
            </a:r>
            <a:r>
              <a:rPr lang="en-US" sz="2000" dirty="0"/>
              <a:t> Gothic (13th and early 14th century)</a:t>
            </a:r>
            <a:endParaRPr lang="cs-CZ" sz="2000" dirty="0"/>
          </a:p>
          <a:p>
            <a:r>
              <a:rPr lang="cs-CZ" sz="2000" dirty="0"/>
              <a:t>         </a:t>
            </a:r>
            <a:r>
              <a:rPr lang="en-US" sz="2000" dirty="0"/>
              <a:t>High Gothic – Luxembourg Gothic (14th and early 15th century)</a:t>
            </a:r>
            <a:endParaRPr lang="cs-CZ" sz="2000" dirty="0"/>
          </a:p>
          <a:p>
            <a:r>
              <a:rPr lang="cs-CZ" sz="2000" dirty="0"/>
              <a:t>         </a:t>
            </a:r>
            <a:r>
              <a:rPr lang="en-US" sz="2000" dirty="0"/>
              <a:t>Late Gothic – Jagiellonian Gothic (approximately 1471–1526)</a:t>
            </a:r>
            <a:endParaRPr lang="cs-CZ" sz="2000" dirty="0"/>
          </a:p>
          <a:p>
            <a:r>
              <a:rPr lang="cs-CZ" sz="2000" u="sng" dirty="0" err="1"/>
              <a:t>Main</a:t>
            </a:r>
            <a:r>
              <a:rPr lang="cs-CZ" sz="2000" u="sng" dirty="0"/>
              <a:t> </a:t>
            </a:r>
            <a:r>
              <a:rPr lang="cs-CZ" sz="2000" u="sng" dirty="0" err="1"/>
              <a:t>features</a:t>
            </a:r>
            <a:r>
              <a:rPr lang="cs-CZ" sz="2000" u="sng" dirty="0"/>
              <a:t>:</a:t>
            </a:r>
            <a:r>
              <a:rPr lang="cs-CZ" sz="2000" dirty="0"/>
              <a:t> </a:t>
            </a:r>
            <a:r>
              <a:rPr lang="cs-CZ" sz="2000" dirty="0" err="1"/>
              <a:t>rib</a:t>
            </a:r>
            <a:r>
              <a:rPr lang="cs-CZ" sz="2000" dirty="0"/>
              <a:t> </a:t>
            </a:r>
            <a:r>
              <a:rPr lang="cs-CZ" sz="2000" dirty="0" err="1"/>
              <a:t>vault</a:t>
            </a:r>
            <a:r>
              <a:rPr lang="cs-CZ" sz="2000" dirty="0"/>
              <a:t> , </a:t>
            </a:r>
            <a:r>
              <a:rPr lang="cs-CZ" sz="2000" dirty="0" err="1"/>
              <a:t>pointed</a:t>
            </a:r>
            <a:r>
              <a:rPr lang="cs-CZ" sz="2000" dirty="0"/>
              <a:t> arch, </a:t>
            </a:r>
            <a:r>
              <a:rPr lang="cs-CZ" sz="2000" dirty="0" err="1"/>
              <a:t>clustered</a:t>
            </a:r>
            <a:r>
              <a:rPr lang="cs-CZ" sz="2000" dirty="0"/>
              <a:t> </a:t>
            </a:r>
            <a:r>
              <a:rPr lang="cs-CZ" sz="2000" dirty="0" err="1"/>
              <a:t>columns</a:t>
            </a:r>
            <a:r>
              <a:rPr lang="cs-CZ" sz="2000" dirty="0"/>
              <a:t>, </a:t>
            </a:r>
            <a:r>
              <a:rPr lang="cs-CZ" sz="2000" dirty="0" err="1"/>
              <a:t>large</a:t>
            </a:r>
            <a:r>
              <a:rPr lang="cs-CZ" sz="2000" dirty="0"/>
              <a:t> </a:t>
            </a:r>
            <a:r>
              <a:rPr lang="cs-CZ" sz="2000" dirty="0" err="1"/>
              <a:t>windows</a:t>
            </a:r>
            <a:r>
              <a:rPr lang="cs-CZ" sz="2000" dirty="0"/>
              <a:t>, </a:t>
            </a:r>
            <a:r>
              <a:rPr lang="cs-CZ" sz="2000" dirty="0" err="1"/>
              <a:t>verticality</a:t>
            </a:r>
            <a:r>
              <a:rPr lang="cs-CZ" sz="2000" dirty="0"/>
              <a:t>, </a:t>
            </a:r>
            <a:r>
              <a:rPr lang="cs-CZ" sz="2000" dirty="0" err="1"/>
              <a:t>external</a:t>
            </a:r>
            <a:r>
              <a:rPr lang="cs-CZ" sz="2000" dirty="0"/>
              <a:t> </a:t>
            </a:r>
            <a:r>
              <a:rPr lang="cs-CZ" sz="2000" dirty="0" err="1"/>
              <a:t>buttresses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4C04A5-F18A-49D4-92D1-36C1182FE61D}"/>
              </a:ext>
            </a:extLst>
          </p:cNvPr>
          <p:cNvSpPr txBox="1"/>
          <p:nvPr/>
        </p:nvSpPr>
        <p:spPr>
          <a:xfrm>
            <a:off x="1220718" y="5174608"/>
            <a:ext cx="180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rib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5AE892-9B87-4D16-95E6-225AEAD01E38}"/>
              </a:ext>
            </a:extLst>
          </p:cNvPr>
          <p:cNvSpPr txBox="1"/>
          <p:nvPr/>
        </p:nvSpPr>
        <p:spPr>
          <a:xfrm>
            <a:off x="4892444" y="5145217"/>
            <a:ext cx="136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pointed</a:t>
            </a:r>
            <a:r>
              <a:rPr lang="cs-CZ" dirty="0"/>
              <a:t> arch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81F8695-8A1B-4307-A045-D797E9F14776}"/>
              </a:ext>
            </a:extLst>
          </p:cNvPr>
          <p:cNvSpPr txBox="1"/>
          <p:nvPr/>
        </p:nvSpPr>
        <p:spPr>
          <a:xfrm>
            <a:off x="8922192" y="5113111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butteresse</a:t>
            </a:r>
            <a:endParaRPr lang="cs-CZ" dirty="0"/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1CA47918-279A-4AA4-B0F3-3468F2CA4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65" y="3322705"/>
            <a:ext cx="2095500" cy="1822512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B3E8EEF4-1280-4F52-B610-9A3FE2246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330" y="3262942"/>
            <a:ext cx="2278140" cy="1822512"/>
          </a:xfrm>
          <a:prstGeom prst="rect">
            <a:avLst/>
          </a:prstGeom>
        </p:spPr>
      </p:pic>
      <p:pic>
        <p:nvPicPr>
          <p:cNvPr id="11" name="Obrázek 10">
            <a:hlinkClick r:id="rId6"/>
            <a:extLst>
              <a:ext uri="{FF2B5EF4-FFF2-40B4-BE49-F238E27FC236}">
                <a16:creationId xmlns:a16="http://schemas.microsoft.com/office/drawing/2014/main" id="{D0795B45-2D58-48D3-9A65-285F61388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129" y="3241931"/>
            <a:ext cx="2619375" cy="1743075"/>
          </a:xfrm>
          <a:prstGeom prst="rect">
            <a:avLst/>
          </a:prstGeom>
        </p:spPr>
      </p:pic>
      <p:sp>
        <p:nvSpPr>
          <p:cNvPr id="12" name="Tlačítko akce: Přejít domů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FCC3458-A3FE-44E6-A0E1-7445DB3B571D}"/>
              </a:ext>
            </a:extLst>
          </p:cNvPr>
          <p:cNvSpPr/>
          <p:nvPr/>
        </p:nvSpPr>
        <p:spPr>
          <a:xfrm>
            <a:off x="10477145" y="478302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F39EDBD-610F-456F-8B75-F6BB113C40EF}"/>
              </a:ext>
            </a:extLst>
          </p:cNvPr>
          <p:cNvSpPr txBox="1"/>
          <p:nvPr/>
        </p:nvSpPr>
        <p:spPr>
          <a:xfrm>
            <a:off x="4509412" y="5203361"/>
            <a:ext cx="31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Church of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Brod</a:t>
            </a:r>
            <a:r>
              <a:rPr lang="en-US" dirty="0"/>
              <a:t> Monastery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1D2686-9AAD-42AD-8CB3-5D90D71B14B2}"/>
              </a:ext>
            </a:extLst>
          </p:cNvPr>
          <p:cNvSpPr txBox="1"/>
          <p:nvPr/>
        </p:nvSpPr>
        <p:spPr>
          <a:xfrm>
            <a:off x="596882" y="5234075"/>
            <a:ext cx="346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Church of St. Bartholomew in </a:t>
            </a:r>
            <a:r>
              <a:rPr lang="en-US" dirty="0" err="1"/>
              <a:t>Kolín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A2E3CA-88C6-4FDF-B111-23468C29A007}"/>
              </a:ext>
            </a:extLst>
          </p:cNvPr>
          <p:cNvSpPr txBox="1"/>
          <p:nvPr/>
        </p:nvSpPr>
        <p:spPr>
          <a:xfrm>
            <a:off x="7876401" y="4557030"/>
            <a:ext cx="403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of the Assumption of the Virgin Mary in Brno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B7F63AB-13D3-470C-BA84-1FAC20F1C0AA}"/>
              </a:ext>
            </a:extLst>
          </p:cNvPr>
          <p:cNvSpPr txBox="1"/>
          <p:nvPr/>
        </p:nvSpPr>
        <p:spPr>
          <a:xfrm>
            <a:off x="4373058" y="2217128"/>
            <a:ext cx="24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Bridge</a:t>
            </a:r>
            <a:r>
              <a:rPr lang="cs-CZ" dirty="0"/>
              <a:t> in Prague</a:t>
            </a:r>
          </a:p>
        </p:txBody>
      </p:sp>
      <p:pic>
        <p:nvPicPr>
          <p:cNvPr id="3" name="Obrázek 2">
            <a:hlinkClick r:id="rId2"/>
            <a:extLst>
              <a:ext uri="{FF2B5EF4-FFF2-40B4-BE49-F238E27FC236}">
                <a16:creationId xmlns:a16="http://schemas.microsoft.com/office/drawing/2014/main" id="{5C9B76D6-699C-4AC6-A60E-0F515FB2F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134" y="3019772"/>
            <a:ext cx="2556328" cy="2102504"/>
          </a:xfrm>
          <a:prstGeom prst="rect">
            <a:avLst/>
          </a:prstGeom>
        </p:spPr>
      </p:pic>
      <p:pic>
        <p:nvPicPr>
          <p:cNvPr id="13" name="Obrázek 12">
            <a:hlinkClick r:id="rId4"/>
            <a:extLst>
              <a:ext uri="{FF2B5EF4-FFF2-40B4-BE49-F238E27FC236}">
                <a16:creationId xmlns:a16="http://schemas.microsoft.com/office/drawing/2014/main" id="{6F7C8852-8AE7-4183-B399-B60DC0F75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89" y="3026932"/>
            <a:ext cx="2250868" cy="2095344"/>
          </a:xfrm>
          <a:prstGeom prst="rect">
            <a:avLst/>
          </a:prstGeom>
        </p:spPr>
      </p:pic>
      <p:pic>
        <p:nvPicPr>
          <p:cNvPr id="14" name="Obrázek 13">
            <a:hlinkClick r:id="rId6"/>
            <a:extLst>
              <a:ext uri="{FF2B5EF4-FFF2-40B4-BE49-F238E27FC236}">
                <a16:creationId xmlns:a16="http://schemas.microsoft.com/office/drawing/2014/main" id="{BAD867E4-BC93-4227-A81C-E4A59B6DEB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35" y="1383460"/>
            <a:ext cx="2732532" cy="29072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390D84E-9CF3-479C-8173-D67EE7F59A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4" y="443656"/>
            <a:ext cx="3410868" cy="22724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078E234-BEF1-44A0-AF4B-5D45599BFAFC}"/>
              </a:ext>
            </a:extLst>
          </p:cNvPr>
          <p:cNvSpPr txBox="1"/>
          <p:nvPr/>
        </p:nvSpPr>
        <p:spPr>
          <a:xfrm>
            <a:off x="4240335" y="362571"/>
            <a:ext cx="60054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Gothic</a:t>
            </a:r>
            <a:r>
              <a:rPr lang="cs-CZ" sz="2400" b="1" dirty="0"/>
              <a:t> </a:t>
            </a:r>
            <a:r>
              <a:rPr lang="cs-CZ" sz="2400" b="1" dirty="0" err="1"/>
              <a:t>buildings</a:t>
            </a:r>
            <a:r>
              <a:rPr lang="cs-CZ" sz="2400" b="1" dirty="0"/>
              <a:t> in </a:t>
            </a:r>
            <a:r>
              <a:rPr lang="cs-CZ" sz="2400" b="1" dirty="0" err="1"/>
              <a:t>Czechia</a:t>
            </a:r>
            <a:endParaRPr lang="cs-CZ" sz="2400" b="1" dirty="0"/>
          </a:p>
        </p:txBody>
      </p:sp>
      <p:sp>
        <p:nvSpPr>
          <p:cNvPr id="11" name="Tlačítko akce: Přejít domů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0BAD4F-32CE-46EB-8401-1C8CDFFC25D4}"/>
              </a:ext>
            </a:extLst>
          </p:cNvPr>
          <p:cNvSpPr/>
          <p:nvPr/>
        </p:nvSpPr>
        <p:spPr>
          <a:xfrm>
            <a:off x="10396651" y="453166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EF6E4A1-9C93-4FFB-A31D-C32F33A5A705}"/>
              </a:ext>
            </a:extLst>
          </p:cNvPr>
          <p:cNvSpPr txBox="1"/>
          <p:nvPr/>
        </p:nvSpPr>
        <p:spPr>
          <a:xfrm>
            <a:off x="548640" y="478301"/>
            <a:ext cx="11169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sng" dirty="0" err="1">
                <a:solidFill>
                  <a:srgbClr val="000000"/>
                </a:solidFill>
                <a:effectLst/>
              </a:rPr>
              <a:t>Rennaissance</a:t>
            </a:r>
            <a:endParaRPr lang="cs-CZ" sz="3200" b="1" i="0" u="sng" dirty="0">
              <a:solidFill>
                <a:srgbClr val="000000"/>
              </a:solidFill>
              <a:effectLst/>
            </a:endParaRPr>
          </a:p>
          <a:p>
            <a:r>
              <a:rPr lang="cs-CZ" sz="2000" b="0" i="0" u="sng" dirty="0">
                <a:solidFill>
                  <a:srgbClr val="000000"/>
                </a:solidFill>
                <a:effectLst/>
              </a:rPr>
              <a:t>Period: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turn of the 15 and 16 century – beginning of 17 century, periods: Jagiellonian period, Habsburg period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u="sng" dirty="0">
                <a:solidFill>
                  <a:srgbClr val="000000"/>
                </a:solidFill>
              </a:rPr>
              <a:t>Main features:</a:t>
            </a:r>
            <a:r>
              <a:rPr lang="en-US" sz="2000" dirty="0">
                <a:solidFill>
                  <a:srgbClr val="000000"/>
                </a:solidFill>
              </a:rPr>
              <a:t> sgraffito (figural or ornamental) facade, big rectangular windows, arcade courtyards, geometrically arranged gardens with fountains and statues, antique </a:t>
            </a:r>
            <a:r>
              <a:rPr lang="en-US" sz="2000" dirty="0" err="1">
                <a:solidFill>
                  <a:srgbClr val="000000"/>
                </a:solidFill>
              </a:rPr>
              <a:t>collumn</a:t>
            </a:r>
            <a:r>
              <a:rPr lang="cs-CZ" sz="2000" dirty="0">
                <a:solidFill>
                  <a:srgbClr val="000000"/>
                </a:solidFill>
              </a:rPr>
              <a:t>s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F4DFBD-5509-42CC-B8CF-FDAECDF5766B}"/>
              </a:ext>
            </a:extLst>
          </p:cNvPr>
          <p:cNvSpPr txBox="1"/>
          <p:nvPr/>
        </p:nvSpPr>
        <p:spPr>
          <a:xfrm>
            <a:off x="1819432" y="5117694"/>
            <a:ext cx="95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sgraffito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8CA79F-1076-43A7-B676-F229A03D44CF}"/>
              </a:ext>
            </a:extLst>
          </p:cNvPr>
          <p:cNvSpPr txBox="1"/>
          <p:nvPr/>
        </p:nvSpPr>
        <p:spPr>
          <a:xfrm>
            <a:off x="5163404" y="5078169"/>
            <a:ext cx="18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arcade courtyards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4A9103-9579-4FBE-8867-C465C6F2E987}"/>
              </a:ext>
            </a:extLst>
          </p:cNvPr>
          <p:cNvSpPr txBox="1"/>
          <p:nvPr/>
        </p:nvSpPr>
        <p:spPr>
          <a:xfrm>
            <a:off x="8026775" y="5078169"/>
            <a:ext cx="369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geometrically arranged gardens with fountains and statues</a:t>
            </a:r>
            <a:endParaRPr lang="cs-CZ" dirty="0"/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6010664E-CEB2-4F81-84BB-F41AD3F21F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90" y="2786383"/>
            <a:ext cx="3342837" cy="2228558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788C1A27-2176-4EC7-9D4A-05098698D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506" y="2741007"/>
            <a:ext cx="3031912" cy="2273934"/>
          </a:xfrm>
          <a:prstGeom prst="rect">
            <a:avLst/>
          </a:prstGeom>
        </p:spPr>
      </p:pic>
      <p:pic>
        <p:nvPicPr>
          <p:cNvPr id="11" name="Obrázek 10">
            <a:hlinkClick r:id="rId6"/>
            <a:extLst>
              <a:ext uri="{FF2B5EF4-FFF2-40B4-BE49-F238E27FC236}">
                <a16:creationId xmlns:a16="http://schemas.microsoft.com/office/drawing/2014/main" id="{93AA9398-A97C-413A-BF7E-C718F88AD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7698" y="2741007"/>
            <a:ext cx="3031912" cy="2273933"/>
          </a:xfrm>
          <a:prstGeom prst="rect">
            <a:avLst/>
          </a:prstGeom>
        </p:spPr>
      </p:pic>
      <p:sp>
        <p:nvSpPr>
          <p:cNvPr id="12" name="Tlačítko akce: Přejít domů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E3DCB12-AE81-456E-94B3-541734BCE1B0}"/>
              </a:ext>
            </a:extLst>
          </p:cNvPr>
          <p:cNvSpPr/>
          <p:nvPr/>
        </p:nvSpPr>
        <p:spPr>
          <a:xfrm>
            <a:off x="10603394" y="235804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1DAEC5E-70BF-420D-94E9-2F66FF97F994}"/>
              </a:ext>
            </a:extLst>
          </p:cNvPr>
          <p:cNvSpPr txBox="1"/>
          <p:nvPr/>
        </p:nvSpPr>
        <p:spPr>
          <a:xfrm>
            <a:off x="1450623" y="2501563"/>
            <a:ext cx="17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Chateau Litomyšl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A1253B-E223-4920-AA4C-FDAB9F82727B}"/>
              </a:ext>
            </a:extLst>
          </p:cNvPr>
          <p:cNvSpPr txBox="1"/>
          <p:nvPr/>
        </p:nvSpPr>
        <p:spPr>
          <a:xfrm>
            <a:off x="510446" y="5360028"/>
            <a:ext cx="565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Royal Summer Palace in the Royal Garden of Prague Castle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0C673F-D442-4FC8-977B-A9ADABDDBB87}"/>
              </a:ext>
            </a:extLst>
          </p:cNvPr>
          <p:cNvSpPr txBox="1"/>
          <p:nvPr/>
        </p:nvSpPr>
        <p:spPr>
          <a:xfrm>
            <a:off x="7591611" y="5349712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Town Hall in </a:t>
            </a:r>
            <a:r>
              <a:rPr lang="en-US" dirty="0" err="1"/>
              <a:t>Stříbro</a:t>
            </a:r>
            <a:endParaRPr lang="cs-CZ" dirty="0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4634E642-F80B-4936-8A9E-78D6DF15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4" y="462843"/>
            <a:ext cx="3175907" cy="2039909"/>
          </a:xfrm>
          <a:prstGeom prst="rect">
            <a:avLst/>
          </a:prstGeom>
        </p:spPr>
      </p:pic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FC1669EB-A39F-4ECB-93E6-F2D455FA3A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870" y="2940161"/>
            <a:ext cx="3578291" cy="2297883"/>
          </a:xfrm>
          <a:prstGeom prst="rect">
            <a:avLst/>
          </a:prstGeom>
        </p:spPr>
      </p:pic>
      <p:pic>
        <p:nvPicPr>
          <p:cNvPr id="2" name="Obrázek 3" descr="Obsah obrázku budova, exteriér, staré, vládní budova&#10;&#10;Popis se vygeneroval automaticky.">
            <a:extLst>
              <a:ext uri="{FF2B5EF4-FFF2-40B4-BE49-F238E27FC236}">
                <a16:creationId xmlns:a16="http://schemas.microsoft.com/office/drawing/2014/main" id="{30FB1161-50E3-4CA7-AE30-2FA39C60A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323622"/>
            <a:ext cx="4111977" cy="39144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912BE44-D67D-462E-BFEA-52507049BA0E}"/>
              </a:ext>
            </a:extLst>
          </p:cNvPr>
          <p:cNvSpPr txBox="1"/>
          <p:nvPr/>
        </p:nvSpPr>
        <p:spPr>
          <a:xfrm>
            <a:off x="4486444" y="412420"/>
            <a:ext cx="54966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 err="1"/>
              <a:t>Examples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 </a:t>
            </a:r>
            <a:r>
              <a:rPr lang="cs-CZ" sz="2400" b="1" dirty="0" err="1"/>
              <a:t>Rennaissance</a:t>
            </a:r>
            <a:r>
              <a:rPr lang="cs-CZ" sz="2400" b="1" dirty="0"/>
              <a:t> in </a:t>
            </a:r>
            <a:r>
              <a:rPr lang="cs-CZ" sz="2400" b="1" dirty="0" err="1"/>
              <a:t>Czechia</a:t>
            </a:r>
            <a:endParaRPr lang="cs-CZ" sz="2400" b="1" dirty="0"/>
          </a:p>
        </p:txBody>
      </p:sp>
      <p:sp>
        <p:nvSpPr>
          <p:cNvPr id="10" name="Tlačítko akce: Přejít domů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9DE7B87-1414-49D1-BBA0-413708701283}"/>
              </a:ext>
            </a:extLst>
          </p:cNvPr>
          <p:cNvSpPr/>
          <p:nvPr/>
        </p:nvSpPr>
        <p:spPr>
          <a:xfrm>
            <a:off x="10848953" y="462843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BDDFC26-DDBF-4A38-BF10-3B79ACE888E4}"/>
              </a:ext>
            </a:extLst>
          </p:cNvPr>
          <p:cNvSpPr txBox="1"/>
          <p:nvPr/>
        </p:nvSpPr>
        <p:spPr>
          <a:xfrm>
            <a:off x="717451" y="633046"/>
            <a:ext cx="11015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err="1"/>
              <a:t>Baroque</a:t>
            </a:r>
            <a:endParaRPr lang="cs-CZ" sz="3200" b="1" u="sng" dirty="0"/>
          </a:p>
          <a:p>
            <a:endParaRPr lang="cs-CZ" sz="2000" u="sng" dirty="0"/>
          </a:p>
          <a:p>
            <a:r>
              <a:rPr lang="cs-CZ" sz="2000" u="sng" dirty="0"/>
              <a:t>Period</a:t>
            </a:r>
            <a:r>
              <a:rPr lang="cs-CZ" sz="2000" dirty="0"/>
              <a:t>: </a:t>
            </a:r>
            <a:r>
              <a:rPr lang="en-US" sz="2000" dirty="0"/>
              <a:t>beginning 17 century</a:t>
            </a:r>
            <a:r>
              <a:rPr lang="cs-CZ" sz="2000" dirty="0"/>
              <a:t> </a:t>
            </a:r>
            <a:r>
              <a:rPr lang="en-US" sz="2000" dirty="0"/>
              <a:t>–</a:t>
            </a:r>
            <a:r>
              <a:rPr lang="cs-CZ" sz="2000" dirty="0"/>
              <a:t> end </a:t>
            </a:r>
            <a:r>
              <a:rPr lang="cs-CZ" sz="2000" dirty="0" err="1"/>
              <a:t>of</a:t>
            </a:r>
            <a:r>
              <a:rPr lang="en-US" sz="2000" dirty="0"/>
              <a:t> 18 century</a:t>
            </a:r>
            <a:endParaRPr lang="cs-CZ" sz="2000" dirty="0"/>
          </a:p>
          <a:p>
            <a:r>
              <a:rPr lang="cs-CZ" sz="2000" u="sng" dirty="0"/>
              <a:t>M</a:t>
            </a:r>
            <a:r>
              <a:rPr lang="en-US" sz="2000" u="sng" dirty="0" err="1"/>
              <a:t>ain</a:t>
            </a:r>
            <a:r>
              <a:rPr lang="en-US" sz="2000" u="sng" dirty="0"/>
              <a:t> features</a:t>
            </a:r>
            <a:r>
              <a:rPr lang="en-US" sz="2000" dirty="0"/>
              <a:t>: </a:t>
            </a:r>
            <a:r>
              <a:rPr lang="cs-CZ" sz="2000" dirty="0" err="1"/>
              <a:t>domes</a:t>
            </a:r>
            <a:r>
              <a:rPr lang="cs-CZ" sz="2000" dirty="0"/>
              <a:t>, f</a:t>
            </a:r>
            <a:r>
              <a:rPr lang="en-US" sz="2000" dirty="0" err="1"/>
              <a:t>acades</a:t>
            </a:r>
            <a:r>
              <a:rPr lang="en-US" sz="2000" dirty="0"/>
              <a:t> with massive central adornments, </a:t>
            </a:r>
            <a:r>
              <a:rPr lang="cs-CZ" sz="2000" dirty="0"/>
              <a:t>a</a:t>
            </a:r>
            <a:r>
              <a:rPr lang="en-US" sz="2000" dirty="0" err="1"/>
              <a:t>symetrical</a:t>
            </a:r>
            <a:r>
              <a:rPr lang="en-US" sz="2000" dirty="0"/>
              <a:t> facades, </a:t>
            </a:r>
            <a:r>
              <a:rPr lang="cs-CZ" sz="2000" dirty="0"/>
              <a:t>i</a:t>
            </a:r>
            <a:r>
              <a:rPr lang="en-US" sz="2000" dirty="0" err="1"/>
              <a:t>llusory</a:t>
            </a:r>
            <a:r>
              <a:rPr lang="en-US" sz="2000" dirty="0"/>
              <a:t> decoration as general art, </a:t>
            </a:r>
            <a:r>
              <a:rPr lang="cs-CZ" sz="2000" dirty="0"/>
              <a:t>c</a:t>
            </a:r>
            <a:r>
              <a:rPr lang="en-US" sz="2000" dirty="0" err="1"/>
              <a:t>eilings</a:t>
            </a:r>
            <a:r>
              <a:rPr lang="en-US" sz="2000" dirty="0"/>
              <a:t> heavily </a:t>
            </a:r>
            <a:r>
              <a:rPr lang="en-US" sz="2000" dirty="0" err="1"/>
              <a:t>stuccoed</a:t>
            </a:r>
            <a:r>
              <a:rPr lang="en-US" sz="2000" dirty="0"/>
              <a:t> or frescoed, </a:t>
            </a:r>
            <a:r>
              <a:rPr lang="cs-CZ" sz="2000" dirty="0"/>
              <a:t>e</a:t>
            </a:r>
            <a:r>
              <a:rPr lang="en-US" sz="2000" dirty="0" err="1"/>
              <a:t>mphasis</a:t>
            </a:r>
            <a:r>
              <a:rPr lang="en-US" sz="2000" dirty="0"/>
              <a:t> on </a:t>
            </a:r>
            <a:r>
              <a:rPr lang="en-US" sz="2000" dirty="0" err="1"/>
              <a:t>colour</a:t>
            </a:r>
            <a:r>
              <a:rPr lang="en-US" sz="2000" dirty="0"/>
              <a:t> and light both internally and externally, </a:t>
            </a:r>
            <a:r>
              <a:rPr lang="cs-CZ" sz="2000" dirty="0"/>
              <a:t>e</a:t>
            </a:r>
            <a:r>
              <a:rPr lang="en-US" sz="2000" dirty="0" err="1"/>
              <a:t>xternal</a:t>
            </a:r>
            <a:r>
              <a:rPr lang="en-US" sz="2000" dirty="0"/>
              <a:t> moldings and figures (stucco or covered wood</a:t>
            </a:r>
            <a:r>
              <a:rPr lang="cs-CZ" sz="2000" dirty="0"/>
              <a:t>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7E4371-FA39-4D7F-B91E-72634081F0B5}"/>
              </a:ext>
            </a:extLst>
          </p:cNvPr>
          <p:cNvSpPr txBox="1"/>
          <p:nvPr/>
        </p:nvSpPr>
        <p:spPr>
          <a:xfrm>
            <a:off x="1640010" y="5153475"/>
            <a:ext cx="81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domes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3C3595-0CAA-4CDC-B3E5-A153FCBBE7A3}"/>
              </a:ext>
            </a:extLst>
          </p:cNvPr>
          <p:cNvSpPr txBox="1"/>
          <p:nvPr/>
        </p:nvSpPr>
        <p:spPr>
          <a:xfrm>
            <a:off x="9172113" y="5153475"/>
            <a:ext cx="175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</a:t>
            </a:r>
            <a:r>
              <a:rPr lang="en-US" sz="1800" dirty="0" err="1"/>
              <a:t>xternal</a:t>
            </a:r>
            <a:r>
              <a:rPr lang="en-US" sz="1800" dirty="0"/>
              <a:t> molding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B9D058-F6D4-4278-94B0-4DAB22781FDA}"/>
              </a:ext>
            </a:extLst>
          </p:cNvPr>
          <p:cNvSpPr txBox="1"/>
          <p:nvPr/>
        </p:nvSpPr>
        <p:spPr>
          <a:xfrm>
            <a:off x="5124849" y="5153475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stucco </a:t>
            </a:r>
            <a:r>
              <a:rPr lang="cs-CZ" dirty="0" err="1"/>
              <a:t>decoration</a:t>
            </a:r>
            <a:endParaRPr lang="cs-CZ" dirty="0"/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804D784A-C6F2-4BA3-9E9F-2B01C1809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72" y="3143922"/>
            <a:ext cx="2611958" cy="18941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0638373-AD14-4790-87FB-B6CB38FEE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060" y="2926812"/>
            <a:ext cx="2313142" cy="2168943"/>
          </a:xfrm>
          <a:prstGeom prst="rect">
            <a:avLst/>
          </a:prstGeom>
        </p:spPr>
      </p:pic>
      <p:pic>
        <p:nvPicPr>
          <p:cNvPr id="3" name="Obrázek 4">
            <a:extLst>
              <a:ext uri="{FF2B5EF4-FFF2-40B4-BE49-F238E27FC236}">
                <a16:creationId xmlns:a16="http://schemas.microsoft.com/office/drawing/2014/main" id="{B00ECC28-BF99-43B9-85C5-2BE5E4DD9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136" y="3169952"/>
            <a:ext cx="3223728" cy="1722602"/>
          </a:xfrm>
          <a:prstGeom prst="rect">
            <a:avLst/>
          </a:prstGeom>
        </p:spPr>
      </p:pic>
      <p:sp>
        <p:nvSpPr>
          <p:cNvPr id="10" name="Tlačítko akce: Přejít domů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363DCFA-42EB-4945-97E5-F1DF6247CDDD}"/>
              </a:ext>
            </a:extLst>
          </p:cNvPr>
          <p:cNvSpPr/>
          <p:nvPr/>
        </p:nvSpPr>
        <p:spPr>
          <a:xfrm>
            <a:off x="10927976" y="462938"/>
            <a:ext cx="766216" cy="742140"/>
          </a:xfrm>
          <a:prstGeom prst="actionButtonHom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36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539</TotalTime>
  <Words>847</Words>
  <Application>Microsoft Office PowerPoint</Application>
  <PresentationFormat>Širokoúhlá obrazovka</PresentationFormat>
  <Paragraphs>129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Galerie</vt:lpstr>
      <vt:lpstr>Prezentace aplikace PowerPoint</vt:lpstr>
      <vt:lpstr>Index: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Halamka Václav</dc:creator>
  <cp:lastModifiedBy>Kameníček Jan, Mgr.</cp:lastModifiedBy>
  <cp:revision>133</cp:revision>
  <dcterms:created xsi:type="dcterms:W3CDTF">2021-05-16T19:10:04Z</dcterms:created>
  <dcterms:modified xsi:type="dcterms:W3CDTF">2021-06-06T22:30:52Z</dcterms:modified>
</cp:coreProperties>
</file>