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9" r:id="rId7"/>
    <p:sldId id="270" r:id="rId8"/>
    <p:sldId id="271" r:id="rId9"/>
    <p:sldId id="260" r:id="rId10"/>
    <p:sldId id="272" r:id="rId11"/>
    <p:sldId id="273" r:id="rId12"/>
    <p:sldId id="261" r:id="rId13"/>
    <p:sldId id="274" r:id="rId14"/>
    <p:sldId id="275" r:id="rId15"/>
    <p:sldId id="262" r:id="rId16"/>
    <p:sldId id="276" r:id="rId17"/>
    <p:sldId id="277" r:id="rId18"/>
    <p:sldId id="263" r:id="rId19"/>
    <p:sldId id="279" r:id="rId20"/>
    <p:sldId id="283" r:id="rId21"/>
    <p:sldId id="295" r:id="rId22"/>
    <p:sldId id="284" r:id="rId23"/>
    <p:sldId id="285" r:id="rId24"/>
    <p:sldId id="296" r:id="rId25"/>
    <p:sldId id="286" r:id="rId26"/>
    <p:sldId id="288" r:id="rId27"/>
    <p:sldId id="297" r:id="rId28"/>
    <p:sldId id="289" r:id="rId29"/>
    <p:sldId id="290" r:id="rId30"/>
    <p:sldId id="298" r:id="rId31"/>
    <p:sldId id="292" r:id="rId32"/>
    <p:sldId id="293" r:id="rId33"/>
    <p:sldId id="299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15"/>
    <a:srgbClr val="FF9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06196-DEE1-4A9B-8158-87182F9F96FB}" v="1" dt="2021-05-27T07:58:2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7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4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3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32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6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18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88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91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78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4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2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5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76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2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2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33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1AAA-14FC-43DB-A507-B5562C13A77A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D190-04A7-457E-8597-6FB699BD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9.xml"/><Relationship Id="rId5" Type="http://schemas.openxmlformats.org/officeDocument/2006/relationships/slide" Target="slide12.xml"/><Relationship Id="rId10" Type="http://schemas.openxmlformats.org/officeDocument/2006/relationships/slide" Target="slide26.xml"/><Relationship Id="rId4" Type="http://schemas.openxmlformats.org/officeDocument/2006/relationships/slide" Target="slide9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FD8F8BC-0AA9-4EED-9BE6-2D127446F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822" y="2939401"/>
            <a:ext cx="9175674" cy="1359115"/>
          </a:xfrm>
        </p:spPr>
        <p:txBody>
          <a:bodyPr>
            <a:noAutofit/>
          </a:bodyPr>
          <a:lstStyle/>
          <a:p>
            <a:endParaRPr lang="cs-CZ" sz="4400" b="1" dirty="0"/>
          </a:p>
          <a:p>
            <a:r>
              <a:rPr lang="en-US" sz="4400" b="1" dirty="0">
                <a:latin typeface="+mj-lt"/>
              </a:rPr>
              <a:t>Architectural styles</a:t>
            </a:r>
            <a:r>
              <a:rPr lang="cs-CZ" sz="4400" b="1" dirty="0">
                <a:latin typeface="+mj-lt"/>
              </a:rPr>
              <a:t> in </a:t>
            </a:r>
            <a:r>
              <a:rPr lang="cs-CZ" sz="4400" b="1" dirty="0" err="1">
                <a:latin typeface="+mj-lt"/>
              </a:rPr>
              <a:t>Czechia</a:t>
            </a:r>
            <a:endParaRPr lang="en-US" sz="4400" b="1" dirty="0">
              <a:latin typeface="+mj-lt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117F708-9C8E-494C-8E1B-BE094BF6F9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9" y="1038303"/>
            <a:ext cx="7224890" cy="1552772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F82FF47A-818D-4A9B-9F22-30BFBF8F7C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275" y="689977"/>
            <a:ext cx="438607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2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3E3A78B-B0AC-48BB-B98B-925F4CF8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363" y="621250"/>
            <a:ext cx="8610600" cy="1293028"/>
          </a:xfrm>
        </p:spPr>
        <p:txBody>
          <a:bodyPr/>
          <a:lstStyle/>
          <a:p>
            <a:r>
              <a:rPr lang="en-GB" dirty="0" err="1"/>
              <a:t>Rennaissance</a:t>
            </a:r>
            <a:r>
              <a:rPr lang="cs-CZ" dirty="0"/>
              <a:t> </a:t>
            </a:r>
            <a:r>
              <a:rPr lang="cs-CZ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cs-CZ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endParaRPr lang="en-GB" dirty="0"/>
          </a:p>
        </p:txBody>
      </p:sp>
      <p:pic>
        <p:nvPicPr>
          <p:cNvPr id="4098" name="Picture 2" descr="Litomysl Castle - World Heritage Site - Pictures, Info and Travel Reports">
            <a:extLst>
              <a:ext uri="{FF2B5EF4-FFF2-40B4-BE49-F238E27FC236}">
                <a16:creationId xmlns:a16="http://schemas.microsoft.com/office/drawing/2014/main" id="{8355FA79-A398-4956-9CE8-CE5D483D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689" y="3070085"/>
            <a:ext cx="4155978" cy="31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472E2AB-E188-44D2-8F8F-8924966ABD2D}"/>
              </a:ext>
            </a:extLst>
          </p:cNvPr>
          <p:cNvSpPr txBox="1"/>
          <p:nvPr/>
        </p:nvSpPr>
        <p:spPr>
          <a:xfrm>
            <a:off x="1472368" y="2426007"/>
            <a:ext cx="300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arcade</a:t>
            </a:r>
            <a:r>
              <a:rPr lang="cs-CZ" dirty="0"/>
              <a:t> </a:t>
            </a:r>
            <a:r>
              <a:rPr lang="cs-CZ" dirty="0" err="1"/>
              <a:t>courtyards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B5DCE2-CB9C-47F2-B592-9455AA307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17" y="2989540"/>
            <a:ext cx="5019584" cy="31975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640B2AD-D168-4B67-8745-3CBA2FEF8292}"/>
              </a:ext>
            </a:extLst>
          </p:cNvPr>
          <p:cNvSpPr txBox="1"/>
          <p:nvPr/>
        </p:nvSpPr>
        <p:spPr>
          <a:xfrm>
            <a:off x="8150399" y="2523108"/>
            <a:ext cx="124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sgraffito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 nejlepších aktivit a památek - Litomyšl - Tripadvisor">
            <a:extLst>
              <a:ext uri="{FF2B5EF4-FFF2-40B4-BE49-F238E27FC236}">
                <a16:creationId xmlns:a16="http://schemas.microsoft.com/office/drawing/2014/main" id="{D726EBF7-0C42-4725-92A4-38D7184E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951" y="3429000"/>
            <a:ext cx="362471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Nove Mesto nad Metuji, a photo from Kralovehradecky, Bohemia | TrekEarth">
            <a:extLst>
              <a:ext uri="{FF2B5EF4-FFF2-40B4-BE49-F238E27FC236}">
                <a16:creationId xmlns:a16="http://schemas.microsoft.com/office/drawing/2014/main" id="{C1F7A9CA-798C-44E9-A5C2-47BA5262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7" y="667032"/>
            <a:ext cx="3383546" cy="24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olorful-architecture-in-telc-czechia-2210x1473 - dok.incubator">
            <a:extLst>
              <a:ext uri="{FF2B5EF4-FFF2-40B4-BE49-F238E27FC236}">
                <a16:creationId xmlns:a16="http://schemas.microsoft.com/office/drawing/2014/main" id="{2EEB78F2-60ED-4948-940A-B8FC2A22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78" y="3997168"/>
            <a:ext cx="3468283" cy="23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own Hall - Architectural monuments - urban architecture - Česká republika  - Plzeňský kraj">
            <a:extLst>
              <a:ext uri="{FF2B5EF4-FFF2-40B4-BE49-F238E27FC236}">
                <a16:creationId xmlns:a16="http://schemas.microsoft.com/office/drawing/2014/main" id="{54F58BA4-DC62-426D-9179-43D34AFA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670" y="3429000"/>
            <a:ext cx="337266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43247F5-6CE7-4B9B-ADC1-0DB49D2D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494" y="374759"/>
            <a:ext cx="6751320" cy="1293028"/>
          </a:xfrm>
        </p:spPr>
        <p:txBody>
          <a:bodyPr/>
          <a:lstStyle/>
          <a:p>
            <a:r>
              <a:rPr lang="en-GB" dirty="0" err="1"/>
              <a:t>Rennaissance</a:t>
            </a:r>
            <a:r>
              <a:rPr lang="cs-CZ" dirty="0"/>
              <a:t> </a:t>
            </a:r>
            <a:r>
              <a:rPr lang="cs-CZ" dirty="0" err="1"/>
              <a:t>building</a:t>
            </a:r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CAB445-F8DC-4A9D-97FD-974E115E59FD}"/>
              </a:ext>
            </a:extLst>
          </p:cNvPr>
          <p:cNvSpPr txBox="1"/>
          <p:nvPr/>
        </p:nvSpPr>
        <p:spPr>
          <a:xfrm>
            <a:off x="8673484" y="2972047"/>
            <a:ext cx="306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Town Hall in </a:t>
            </a:r>
            <a:r>
              <a:rPr lang="en-GB" sz="1800" dirty="0" err="1"/>
              <a:t>Stříbro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39CB41-747A-4F1D-BE79-E13E01E4191C}"/>
              </a:ext>
            </a:extLst>
          </p:cNvPr>
          <p:cNvSpPr txBox="1"/>
          <p:nvPr/>
        </p:nvSpPr>
        <p:spPr>
          <a:xfrm>
            <a:off x="589704" y="3609429"/>
            <a:ext cx="362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err="1"/>
              <a:t>Rennaissance</a:t>
            </a:r>
            <a:r>
              <a:rPr lang="cs-CZ" sz="1800" dirty="0"/>
              <a:t> </a:t>
            </a:r>
            <a:r>
              <a:rPr lang="en-GB" sz="1800" dirty="0"/>
              <a:t>houses in </a:t>
            </a:r>
            <a:r>
              <a:rPr lang="cs-CZ" sz="1800" dirty="0"/>
              <a:t>Telč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293B3A-A54E-45A9-B767-D4FFED61CEAE}"/>
              </a:ext>
            </a:extLst>
          </p:cNvPr>
          <p:cNvSpPr txBox="1"/>
          <p:nvPr/>
        </p:nvSpPr>
        <p:spPr>
          <a:xfrm>
            <a:off x="5213122" y="2972047"/>
            <a:ext cx="287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Chateau </a:t>
            </a:r>
            <a:r>
              <a:rPr lang="en-GB" sz="1800" dirty="0" err="1"/>
              <a:t>Litomyšl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09D873-0217-4A3A-B47A-9E6F94CA2068}"/>
              </a:ext>
            </a:extLst>
          </p:cNvPr>
          <p:cNvSpPr txBox="1"/>
          <p:nvPr/>
        </p:nvSpPr>
        <p:spPr>
          <a:xfrm>
            <a:off x="4214417" y="1622762"/>
            <a:ext cx="267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</a:t>
            </a:r>
            <a:r>
              <a:rPr lang="cs-CZ" dirty="0"/>
              <a:t>n</a:t>
            </a:r>
            <a:r>
              <a:rPr lang="en-US" dirty="0" err="1"/>
              <a:t>aissance</a:t>
            </a:r>
            <a:r>
              <a:rPr lang="en-US" dirty="0"/>
              <a:t> houses in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Město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Metují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05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3DA7C-1854-49F4-92B3-BA81CA0C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4/ Baroque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ABABF-562C-4D5F-A7DA-16C5DE76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3943"/>
            <a:ext cx="10820400" cy="2996658"/>
          </a:xfrm>
        </p:spPr>
        <p:txBody>
          <a:bodyPr>
            <a:noAutofit/>
          </a:bodyPr>
          <a:lstStyle/>
          <a:p>
            <a:pPr lvl="0" indent="-324000">
              <a:lnSpc>
                <a:spcPts val="3500"/>
              </a:lnSpc>
              <a:spcBef>
                <a:spcPts val="300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end 18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periods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early,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domes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acades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adornments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llusory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decoration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art, </a:t>
            </a:r>
            <a:r>
              <a:rPr lang="cs-CZ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eilings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heavily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stuccoed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frescoed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mphasis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internally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externally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xternal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moldings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(stucco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1023977-AFA5-47EE-9D1B-D5CA92777BC5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18BE241-E897-4051-966F-06EFC0BB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5866" y="1759029"/>
            <a:ext cx="8960604" cy="20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F502CDC-D6B3-468A-9F72-F1F979BF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767" y="4510391"/>
            <a:ext cx="9804465" cy="17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83BF10-3D93-4C43-BE90-23CBE1AC657A}"/>
              </a:ext>
            </a:extLst>
          </p:cNvPr>
          <p:cNvSpPr txBox="1"/>
          <p:nvPr/>
        </p:nvSpPr>
        <p:spPr>
          <a:xfrm>
            <a:off x="3277800" y="3788300"/>
            <a:ext cx="546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Baroque</a:t>
            </a:r>
            <a:r>
              <a:rPr lang="cs-CZ" dirty="0"/>
              <a:t> </a:t>
            </a:r>
            <a:r>
              <a:rPr lang="cs-CZ" dirty="0" err="1"/>
              <a:t>gables</a:t>
            </a:r>
            <a:r>
              <a:rPr lang="cs-CZ" dirty="0"/>
              <a:t> and </a:t>
            </a:r>
            <a:r>
              <a:rPr lang="cs-CZ" dirty="0" err="1"/>
              <a:t>windows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324801-B30D-45EF-9426-48D6C9FDAEDC}"/>
              </a:ext>
            </a:extLst>
          </p:cNvPr>
          <p:cNvSpPr txBox="1"/>
          <p:nvPr/>
        </p:nvSpPr>
        <p:spPr>
          <a:xfrm>
            <a:off x="3826276" y="701336"/>
            <a:ext cx="708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BAROQUE MAIN FEATURES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0233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 Nicholas Church, Prague | Prague, Czech Republic | Flickr">
            <a:extLst>
              <a:ext uri="{FF2B5EF4-FFF2-40B4-BE49-F238E27FC236}">
                <a16:creationId xmlns:a16="http://schemas.microsoft.com/office/drawing/2014/main" id="{126AF434-9C22-4398-BB12-0FF07555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688" y="4097403"/>
            <a:ext cx="3570008" cy="23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ly Trinity Column in Olomouc - UNESCO World Heritage Centre">
            <a:extLst>
              <a:ext uri="{FF2B5EF4-FFF2-40B4-BE49-F238E27FC236}">
                <a16:creationId xmlns:a16="http://schemas.microsoft.com/office/drawing/2014/main" id="{E93BA55C-C63A-49E1-86B2-19FACDC7A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04" y="953724"/>
            <a:ext cx="2046465" cy="23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rokní perla hraběte Šporka na Kuksu byla původně zaopatřovacím ústavem  pro vysloužilé vojáky | Hradec Králové">
            <a:extLst>
              <a:ext uri="{FF2B5EF4-FFF2-40B4-BE49-F238E27FC236}">
                <a16:creationId xmlns:a16="http://schemas.microsoft.com/office/drawing/2014/main" id="{FD3EE243-57FC-4C4A-826F-885F0F9C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943" y="902762"/>
            <a:ext cx="3340753" cy="25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ristopher's Expat Adventure: Olomouc Fountains">
            <a:extLst>
              <a:ext uri="{FF2B5EF4-FFF2-40B4-BE49-F238E27FC236}">
                <a16:creationId xmlns:a16="http://schemas.microsoft.com/office/drawing/2014/main" id="{EFFD6B52-E08D-4221-8C24-7912E22F8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04" y="3824835"/>
            <a:ext cx="2202722" cy="27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0936A7-C97F-4987-AAC3-499EFF6F4D93}"/>
              </a:ext>
            </a:extLst>
          </p:cNvPr>
          <p:cNvSpPr txBox="1"/>
          <p:nvPr/>
        </p:nvSpPr>
        <p:spPr>
          <a:xfrm>
            <a:off x="7188905" y="1740479"/>
            <a:ext cx="439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Visitation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Virgin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Mary – Olomouc- Sv. Kopeček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7D42339-A962-4DF2-979F-53A18B5B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2" y="275369"/>
            <a:ext cx="6751320" cy="1293028"/>
          </a:xfrm>
        </p:spPr>
        <p:txBody>
          <a:bodyPr/>
          <a:lstStyle/>
          <a:p>
            <a:r>
              <a:rPr lang="cs-CZ" dirty="0" err="1"/>
              <a:t>baroque</a:t>
            </a:r>
            <a:r>
              <a:rPr lang="cs-CZ" dirty="0"/>
              <a:t> </a:t>
            </a:r>
            <a:r>
              <a:rPr lang="cs-CZ" dirty="0" err="1"/>
              <a:t>buildingS</a:t>
            </a:r>
            <a:endParaRPr lang="en-GB" dirty="0"/>
          </a:p>
        </p:txBody>
      </p:sp>
      <p:pic>
        <p:nvPicPr>
          <p:cNvPr id="4" name="Obrázek 3" descr="Obsah obrázku strom, exteriér, budova&#10;&#10;Popis byl vytvořen automaticky">
            <a:extLst>
              <a:ext uri="{FF2B5EF4-FFF2-40B4-BE49-F238E27FC236}">
                <a16:creationId xmlns:a16="http://schemas.microsoft.com/office/drawing/2014/main" id="{87F1E7B2-E09F-49FA-BF82-350A01DBF8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366" y="2469213"/>
            <a:ext cx="4945930" cy="26614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63970ED-4DD0-43AA-8472-DF2DB40FF6FA}"/>
              </a:ext>
            </a:extLst>
          </p:cNvPr>
          <p:cNvSpPr txBox="1"/>
          <p:nvPr/>
        </p:nvSpPr>
        <p:spPr>
          <a:xfrm>
            <a:off x="123229" y="471594"/>
            <a:ext cx="370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Trinity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Olomouc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512D67-F362-4221-84D0-A94644110F66}"/>
              </a:ext>
            </a:extLst>
          </p:cNvPr>
          <p:cNvSpPr txBox="1"/>
          <p:nvPr/>
        </p:nvSpPr>
        <p:spPr>
          <a:xfrm>
            <a:off x="6599562" y="5835726"/>
            <a:ext cx="246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St. Nicholas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Prague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9E7B14-4DC8-41E2-85F8-F4BA558656A5}"/>
              </a:ext>
            </a:extLst>
          </p:cNvPr>
          <p:cNvSpPr txBox="1"/>
          <p:nvPr/>
        </p:nvSpPr>
        <p:spPr>
          <a:xfrm>
            <a:off x="4443345" y="508534"/>
            <a:ext cx="197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Kuks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B3E93B5-47AB-41F4-88B3-960B5820AE8A}"/>
              </a:ext>
            </a:extLst>
          </p:cNvPr>
          <p:cNvSpPr txBox="1"/>
          <p:nvPr/>
        </p:nvSpPr>
        <p:spPr>
          <a:xfrm>
            <a:off x="123228" y="3430607"/>
            <a:ext cx="359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Baroque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fountain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9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91609-538C-4B3E-9E27-C33E4278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5/ Neo-</a:t>
            </a:r>
            <a:r>
              <a:rPr lang="en-GB" dirty="0" err="1"/>
              <a:t>clacissicism</a:t>
            </a:r>
            <a:r>
              <a:rPr lang="en-GB" dirty="0"/>
              <a:t> and Romantism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55BBC-9307-488F-B0CD-3318B6E4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578786"/>
            <a:ext cx="10820400" cy="1817603"/>
          </a:xfrm>
        </p:spPr>
        <p:txBody>
          <a:bodyPr>
            <a:normAutofit/>
          </a:bodyPr>
          <a:lstStyle/>
          <a:p>
            <a:pPr lvl="0" indent="-324000">
              <a:lnSpc>
                <a:spcPct val="107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end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ain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defined by symmetry, simple geometry, </a:t>
            </a:r>
            <a:r>
              <a:rPr lang="en-US" sz="2400" dirty="0">
                <a:cs typeface="Times New Roman" panose="02020603050405020304" pitchFamily="18" charset="0"/>
              </a:rPr>
              <a:t>triangular pediments, columns and pilasters with </a:t>
            </a:r>
            <a:r>
              <a:rPr lang="en-US" sz="2400" dirty="0" err="1">
                <a:cs typeface="Times New Roman" panose="02020603050405020304" pitchFamily="18" charset="0"/>
              </a:rPr>
              <a:t>clacissist</a:t>
            </a:r>
            <a:r>
              <a:rPr lang="en-US" sz="2400" dirty="0">
                <a:cs typeface="Times New Roman" panose="02020603050405020304" pitchFamily="18" charset="0"/>
              </a:rPr>
              <a:t> ornaments</a:t>
            </a:r>
            <a:endParaRPr lang="en-GB" sz="2400" dirty="0"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7735CC-228B-4455-A4E8-6F6C27760F20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5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ámek Karlova Koruna | KinskýCastles">
            <a:extLst>
              <a:ext uri="{FF2B5EF4-FFF2-40B4-BE49-F238E27FC236}">
                <a16:creationId xmlns:a16="http://schemas.microsoft.com/office/drawing/2014/main" id="{C9D86CEC-1155-4C5F-B4B2-CFC9689A9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084" y="1227859"/>
            <a:ext cx="3007372" cy="24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chcov Chateau - Wikipedia">
            <a:extLst>
              <a:ext uri="{FF2B5EF4-FFF2-40B4-BE49-F238E27FC236}">
                <a16:creationId xmlns:a16="http://schemas.microsoft.com/office/drawing/2014/main" id="{D882C8A7-EF2C-43B8-9476-EF2ED6572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084" y="4127821"/>
            <a:ext cx="3845011" cy="23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Ставовский театр (Stavovské divadlo) в Старом городе">
            <a:extLst>
              <a:ext uri="{FF2B5EF4-FFF2-40B4-BE49-F238E27FC236}">
                <a16:creationId xmlns:a16="http://schemas.microsoft.com/office/drawing/2014/main" id="{DFE2CDB6-C5E9-4EE1-8D78-EED80E0E7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5827" y="1498624"/>
            <a:ext cx="3070881" cy="27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D5FA14DA-5EB1-47DB-A3F2-F5F17699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36" y="197842"/>
            <a:ext cx="6381585" cy="1293028"/>
          </a:xfrm>
        </p:spPr>
        <p:txBody>
          <a:bodyPr/>
          <a:lstStyle/>
          <a:p>
            <a:r>
              <a:rPr lang="en-GB" dirty="0"/>
              <a:t>Neo-</a:t>
            </a:r>
            <a:r>
              <a:rPr lang="en-GB" dirty="0" err="1"/>
              <a:t>clacissicism</a:t>
            </a:r>
            <a:r>
              <a:rPr lang="en-GB" dirty="0"/>
              <a:t> and Romantism</a:t>
            </a:r>
            <a:r>
              <a:rPr lang="cs-CZ" dirty="0"/>
              <a:t> </a:t>
            </a:r>
            <a:r>
              <a:rPr lang="cs-CZ" dirty="0" err="1"/>
              <a:t>buildings</a:t>
            </a:r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8EAD303-C286-4C73-8188-7CACCC108EF7}"/>
              </a:ext>
            </a:extLst>
          </p:cNvPr>
          <p:cNvSpPr txBox="1"/>
          <p:nvPr/>
        </p:nvSpPr>
        <p:spPr>
          <a:xfrm>
            <a:off x="3668702" y="1391984"/>
            <a:ext cx="2843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Karlova Koruna Chateau in Chlumec nad Cidlinou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5FC75D9-5D37-47C4-837B-647128E60E76}"/>
              </a:ext>
            </a:extLst>
          </p:cNvPr>
          <p:cNvSpPr txBox="1"/>
          <p:nvPr/>
        </p:nvSpPr>
        <p:spPr>
          <a:xfrm>
            <a:off x="1142012" y="3690592"/>
            <a:ext cx="236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Duchcov Chateau</a:t>
            </a:r>
            <a:endParaRPr lang="cs-CZ" dirty="0"/>
          </a:p>
        </p:txBody>
      </p:sp>
      <p:pic>
        <p:nvPicPr>
          <p:cNvPr id="2050" name="Picture 2" descr="zámek kačina - Hledat Googlem | Castle house, Old mansions, European castles">
            <a:extLst>
              <a:ext uri="{FF2B5EF4-FFF2-40B4-BE49-F238E27FC236}">
                <a16:creationId xmlns:a16="http://schemas.microsoft.com/office/drawing/2014/main" id="{44E4F2DB-2EB2-4C0A-88C5-7230D515B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3978" y="4486682"/>
            <a:ext cx="4004986" cy="20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C7FFCCE-7368-4A8C-8367-1BDA48320688}"/>
              </a:ext>
            </a:extLst>
          </p:cNvPr>
          <p:cNvSpPr txBox="1"/>
          <p:nvPr/>
        </p:nvSpPr>
        <p:spPr>
          <a:xfrm>
            <a:off x="4781210" y="5906911"/>
            <a:ext cx="262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Kačina</a:t>
            </a:r>
            <a:r>
              <a:rPr lang="cs-CZ" dirty="0"/>
              <a:t> Chateau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98FAB6-F738-4038-A873-DC0501278AD7}"/>
              </a:ext>
            </a:extLst>
          </p:cNvPr>
          <p:cNvSpPr txBox="1"/>
          <p:nvPr/>
        </p:nvSpPr>
        <p:spPr>
          <a:xfrm>
            <a:off x="9406768" y="1812894"/>
            <a:ext cx="241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Stavovské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Theatre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Prague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9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25F98-A938-4F52-BB5A-37BA110D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6/ Art-Nouveau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EB22F-43D2-45D4-A123-F71A97CCF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53181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cs typeface="Times New Roman"/>
              </a:rPr>
              <a:t>e</a:t>
            </a:r>
            <a:r>
              <a:rPr lang="en-US" sz="2400" dirty="0" err="1">
                <a:cs typeface="Times New Roman"/>
              </a:rPr>
              <a:t>nd</a:t>
            </a:r>
            <a:r>
              <a:rPr lang="en-US" sz="2400" dirty="0">
                <a:cs typeface="Times New Roman"/>
              </a:rPr>
              <a:t> of 19 century – </a:t>
            </a:r>
            <a:r>
              <a:rPr lang="en-US" sz="2400" dirty="0" err="1">
                <a:cs typeface="Times New Roman"/>
              </a:rPr>
              <a:t>cca</a:t>
            </a:r>
            <a:r>
              <a:rPr lang="en-US" sz="2400" dirty="0">
                <a:cs typeface="Times New Roman"/>
              </a:rPr>
              <a:t> 1910</a:t>
            </a:r>
            <a:endParaRPr lang="cs-CZ" sz="2400" dirty="0">
              <a:cs typeface="Times New Roman"/>
            </a:endParaRPr>
          </a:p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cs typeface="Times New Roman"/>
              </a:rPr>
              <a:t>main</a:t>
            </a:r>
            <a:r>
              <a:rPr lang="cs-CZ" sz="2400" dirty="0">
                <a:cs typeface="Times New Roman"/>
              </a:rPr>
              <a:t> </a:t>
            </a:r>
            <a:r>
              <a:rPr lang="cs-CZ" sz="2400" dirty="0" err="1">
                <a:cs typeface="Times New Roman"/>
              </a:rPr>
              <a:t>features</a:t>
            </a:r>
            <a:r>
              <a:rPr lang="cs-CZ" sz="2400" dirty="0">
                <a:cs typeface="Times New Roman"/>
              </a:rPr>
              <a:t>: </a:t>
            </a:r>
            <a:r>
              <a:rPr lang="en-US" sz="2400" dirty="0">
                <a:cs typeface="Times New Roman"/>
              </a:rPr>
              <a:t>organic decorative features – trees, flower</a:t>
            </a:r>
            <a:r>
              <a:rPr lang="cs-CZ" sz="2400" dirty="0">
                <a:cs typeface="Times New Roman"/>
              </a:rPr>
              <a:t>, </a:t>
            </a:r>
            <a:r>
              <a:rPr lang="cs-CZ" sz="2400" dirty="0" err="1">
                <a:cs typeface="Times New Roman"/>
              </a:rPr>
              <a:t>fruit</a:t>
            </a:r>
            <a:r>
              <a:rPr lang="cs-CZ" sz="2400" dirty="0"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decorated facades and balconies, the emphasis on the line</a:t>
            </a:r>
            <a:r>
              <a:rPr lang="cs-CZ" sz="2400" dirty="0">
                <a:cs typeface="Times New Roman"/>
              </a:rPr>
              <a:t> </a:t>
            </a:r>
            <a:r>
              <a:rPr lang="cs-CZ" sz="2400" dirty="0" err="1">
                <a:cs typeface="Times New Roman"/>
              </a:rPr>
              <a:t>curved</a:t>
            </a:r>
            <a:r>
              <a:rPr lang="cs-CZ" sz="2400" dirty="0">
                <a:cs typeface="Times New Roman"/>
              </a:rPr>
              <a:t> </a:t>
            </a:r>
            <a:r>
              <a:rPr lang="cs-CZ" sz="2400" dirty="0" err="1">
                <a:cs typeface="Times New Roman"/>
              </a:rPr>
              <a:t>forms</a:t>
            </a:r>
            <a:r>
              <a:rPr lang="cs-CZ" sz="2400" dirty="0">
                <a:cs typeface="Times New Roman"/>
              </a:rPr>
              <a:t>, </a:t>
            </a:r>
            <a:r>
              <a:rPr lang="cs-CZ" sz="2400" dirty="0" err="1">
                <a:cs typeface="Times New Roman"/>
              </a:rPr>
              <a:t>lightness</a:t>
            </a:r>
            <a:r>
              <a:rPr lang="cs-CZ" sz="2400" dirty="0">
                <a:cs typeface="Times New Roman"/>
              </a:rPr>
              <a:t>, </a:t>
            </a:r>
            <a:r>
              <a:rPr lang="cs-CZ" sz="2400" dirty="0" err="1">
                <a:cs typeface="Times New Roman"/>
              </a:rPr>
              <a:t>light</a:t>
            </a:r>
            <a:endParaRPr lang="cs-CZ" sz="2400" dirty="0">
              <a:cs typeface="Times New Roman"/>
            </a:endParaRPr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D380EB1-18AC-490A-AA61-28F2C008836F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2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DB666-C3A7-47B7-965B-641B7F2C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499" y="585596"/>
            <a:ext cx="8680882" cy="735953"/>
          </a:xfrm>
        </p:spPr>
        <p:txBody>
          <a:bodyPr/>
          <a:lstStyle/>
          <a:p>
            <a:r>
              <a:rPr lang="cs-CZ" dirty="0"/>
              <a:t>ART-NOUVEAU MAIN FEATURES</a:t>
            </a:r>
            <a:endParaRPr lang="en-GB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2961807-0928-468E-BC5A-35BB01081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400" y="1940680"/>
            <a:ext cx="3731075" cy="20972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7D30E3-F3EB-4808-B405-0CB828D7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493" y="1940680"/>
            <a:ext cx="3731075" cy="210330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ADD0CD3-1C14-47DA-B58D-7C9995B8A969}"/>
              </a:ext>
            </a:extLst>
          </p:cNvPr>
          <p:cNvSpPr txBox="1"/>
          <p:nvPr/>
        </p:nvSpPr>
        <p:spPr>
          <a:xfrm>
            <a:off x="1867086" y="1500326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decorated</a:t>
            </a:r>
            <a:r>
              <a:rPr lang="cs-CZ" dirty="0"/>
              <a:t> </a:t>
            </a:r>
            <a:r>
              <a:rPr lang="cs-CZ" dirty="0" err="1"/>
              <a:t>facade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2DCE35-D69F-4901-86BC-84338A0023AE}"/>
              </a:ext>
            </a:extLst>
          </p:cNvPr>
          <p:cNvSpPr txBox="1"/>
          <p:nvPr/>
        </p:nvSpPr>
        <p:spPr>
          <a:xfrm flipH="1">
            <a:off x="7130531" y="1535837"/>
            <a:ext cx="291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decorated</a:t>
            </a:r>
            <a:r>
              <a:rPr lang="cs-CZ" dirty="0"/>
              <a:t> </a:t>
            </a:r>
            <a:r>
              <a:rPr lang="cs-CZ" dirty="0" err="1"/>
              <a:t>balcony</a:t>
            </a:r>
            <a:endParaRPr lang="en-GB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0F98167-E1E0-48EF-AB91-4B30F796E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62" y="4290534"/>
            <a:ext cx="1707149" cy="226744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0752A6F-4AB9-4072-AAED-A46FAD546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803" y="4737384"/>
            <a:ext cx="2619375" cy="17430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F8C2E89-0EE5-49A1-811C-16FED79CD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C26666F-77C1-47C1-A427-EAF95AE0A86F}"/>
              </a:ext>
            </a:extLst>
          </p:cNvPr>
          <p:cNvSpPr txBox="1"/>
          <p:nvPr/>
        </p:nvSpPr>
        <p:spPr>
          <a:xfrm>
            <a:off x="4057095" y="5424256"/>
            <a:ext cx="277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Art-Nouveau </a:t>
            </a:r>
            <a:r>
              <a:rPr lang="cs-CZ" dirty="0" err="1"/>
              <a:t>windows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60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9057A5-3E52-43C5-AD9A-667E27385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967" y="1359805"/>
            <a:ext cx="3494942" cy="2625107"/>
          </a:xfrm>
          <a:prstGeom prst="rect">
            <a:avLst/>
          </a:prstGeom>
        </p:spPr>
      </p:pic>
      <p:pic>
        <p:nvPicPr>
          <p:cNvPr id="7" name="Obrázek 6" descr="Obsah obrázku text, budova, vládní budova&#10;&#10;Popis byl vytvořen automaticky">
            <a:extLst>
              <a:ext uri="{FF2B5EF4-FFF2-40B4-BE49-F238E27FC236}">
                <a16:creationId xmlns:a16="http://schemas.microsoft.com/office/drawing/2014/main" id="{9A33D1F4-DE98-4171-BCA8-0DD53E4A1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37" y="4280635"/>
            <a:ext cx="4349481" cy="2174741"/>
          </a:xfrm>
          <a:prstGeom prst="rect">
            <a:avLst/>
          </a:prstGeom>
        </p:spPr>
      </p:pic>
      <p:pic>
        <p:nvPicPr>
          <p:cNvPr id="15" name="Obrázek 14" descr="Obsah obrázku exteriér, obloha, budova, město&#10;&#10;Popis byl vytvořen automaticky">
            <a:extLst>
              <a:ext uri="{FF2B5EF4-FFF2-40B4-BE49-F238E27FC236}">
                <a16:creationId xmlns:a16="http://schemas.microsoft.com/office/drawing/2014/main" id="{7EBA19C5-2D7C-4F89-B675-AC85F632DF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34" y="1709053"/>
            <a:ext cx="3845499" cy="31287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CA30512-1C3A-48AC-AC18-8E41275A09E8}"/>
              </a:ext>
            </a:extLst>
          </p:cNvPr>
          <p:cNvSpPr txBox="1"/>
          <p:nvPr/>
        </p:nvSpPr>
        <p:spPr>
          <a:xfrm>
            <a:off x="284549" y="1477778"/>
            <a:ext cx="17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 Municipal House in Prague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2482D9-5796-403C-B98A-8059AD41EDB1}"/>
              </a:ext>
            </a:extLst>
          </p:cNvPr>
          <p:cNvSpPr txBox="1"/>
          <p:nvPr/>
        </p:nvSpPr>
        <p:spPr>
          <a:xfrm>
            <a:off x="5523649" y="5757085"/>
            <a:ext cx="364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Grand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E4EAD"/>
                </a:solidFill>
                <a:effectLst/>
                <a:uLnTx/>
                <a:uFillTx/>
                <a:latin typeface="Open Sans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Hotel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E4EAD"/>
                </a:solidFill>
                <a:effectLst/>
                <a:uLnTx/>
                <a:uFillTx/>
                <a:latin typeface="Open Sans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Evropa in Prague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C044E4-BFCD-4B1B-A9A4-BC5657EFAB3E}"/>
              </a:ext>
            </a:extLst>
          </p:cNvPr>
          <p:cNvSpPr txBox="1"/>
          <p:nvPr/>
        </p:nvSpPr>
        <p:spPr>
          <a:xfrm>
            <a:off x="5939938" y="1293112"/>
            <a:ext cx="520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East Bohemian Museum in Hradec Králové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4CA03FD-5C81-4719-B916-09D3801570FB}"/>
              </a:ext>
            </a:extLst>
          </p:cNvPr>
          <p:cNvSpPr txBox="1"/>
          <p:nvPr/>
        </p:nvSpPr>
        <p:spPr>
          <a:xfrm>
            <a:off x="4984886" y="402624"/>
            <a:ext cx="711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Art-Nouveau </a:t>
            </a: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buildings</a:t>
            </a:r>
            <a:endParaRPr kumimoji="0" lang="cs-CZ" sz="4000" b="0" i="0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3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FCAA8-1507-4918-BAC7-B5DC2482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440"/>
            <a:ext cx="10515600" cy="782540"/>
          </a:xfrm>
        </p:spPr>
        <p:txBody>
          <a:bodyPr/>
          <a:lstStyle/>
          <a:p>
            <a:pPr algn="ctr"/>
            <a:r>
              <a:rPr lang="cs-CZ" b="1" u="sng" dirty="0"/>
              <a:t>Index: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8BF23-27F0-4F76-867F-82EDC798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Romanesque architecture</a:t>
            </a:r>
            <a:endParaRPr lang="en-GB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Gothic</a:t>
            </a: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Renaissance</a:t>
            </a: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Baroque</a:t>
            </a:r>
            <a:endParaRPr lang="en-GB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Neo-</a:t>
            </a:r>
            <a:r>
              <a:rPr lang="en-GB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cla</a:t>
            </a:r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s</a:t>
            </a:r>
            <a:r>
              <a:rPr lang="en-GB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sicism</a:t>
            </a: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 and Romantism</a:t>
            </a:r>
            <a:endParaRPr lang="en-GB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Art-Nouveau</a:t>
            </a:r>
            <a:endParaRPr lang="en-GB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Czech Cubism and </a:t>
            </a:r>
            <a:r>
              <a:rPr lang="en-GB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Rondocubism</a:t>
            </a:r>
            <a:endParaRPr lang="en-GB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sldjump"/>
              </a:rPr>
              <a:t>Functionalism</a:t>
            </a:r>
            <a:endParaRPr lang="en-GB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sldjump"/>
              </a:rPr>
              <a:t>Socialist Realism</a:t>
            </a:r>
            <a:endParaRPr lang="en-GB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sldjump"/>
              </a:rPr>
              <a:t>Postmodern architecture</a:t>
            </a:r>
            <a:endParaRPr lang="en-GB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70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AB3BB-A2DA-43AD-A8BB-99403DEA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7/ Czech Cubism and </a:t>
            </a:r>
            <a:r>
              <a:rPr lang="en-US" dirty="0" err="1"/>
              <a:t>Rondocubism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B3DD5-868A-4E76-A818-666037C4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77116"/>
            <a:ext cx="10820400" cy="3895522"/>
          </a:xfrm>
        </p:spPr>
        <p:txBody>
          <a:bodyPr>
            <a:normAutofit/>
          </a:bodyPr>
          <a:lstStyle/>
          <a:p>
            <a:pPr indent="-324000">
              <a:lnSpc>
                <a:spcPct val="107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cs typeface="Times New Roman" panose="02020603050405020304" pitchFamily="18" charset="0"/>
              </a:rPr>
              <a:t>cca 1910 – 1920s</a:t>
            </a:r>
          </a:p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cs typeface="Times New Roman" panose="02020603050405020304" pitchFamily="18" charset="0"/>
              </a:rPr>
              <a:t>Main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features</a:t>
            </a:r>
            <a:r>
              <a:rPr lang="cs-CZ" sz="2400" dirty="0"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sharp edges,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geometric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patterns</a:t>
            </a:r>
            <a:r>
              <a:rPr lang="en-US" sz="2400" dirty="0">
                <a:cs typeface="Times New Roman" panose="02020603050405020304" pitchFamily="18" charset="0"/>
              </a:rPr>
              <a:t> intersecting planes, crystalline structures</a:t>
            </a:r>
            <a:endParaRPr lang="cs-CZ" sz="2400" dirty="0"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42CB00A-05C6-4D7E-BAF7-241C8C0866E9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78E51-813E-43B8-A1F9-D2002046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110" y="764373"/>
            <a:ext cx="7813089" cy="1293028"/>
          </a:xfrm>
        </p:spPr>
        <p:txBody>
          <a:bodyPr/>
          <a:lstStyle/>
          <a:p>
            <a:pPr algn="ctr"/>
            <a:r>
              <a:rPr lang="cs-CZ" dirty="0"/>
              <a:t>CUBISM AND RONDOCUBISM MAIN FEATURES</a:t>
            </a:r>
            <a:endParaRPr lang="en-GB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1629592-CB46-4CE2-845F-3DE1C53E9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145" y="2872834"/>
            <a:ext cx="4442788" cy="296926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24B560-FE59-4114-A82F-54F7920EC12C}"/>
              </a:ext>
            </a:extLst>
          </p:cNvPr>
          <p:cNvSpPr txBox="1"/>
          <p:nvPr/>
        </p:nvSpPr>
        <p:spPr>
          <a:xfrm flipH="1">
            <a:off x="2316279" y="2415498"/>
            <a:ext cx="169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sharp</a:t>
            </a:r>
            <a:r>
              <a:rPr lang="cs-CZ" dirty="0"/>
              <a:t> </a:t>
            </a:r>
            <a:r>
              <a:rPr lang="cs-CZ" dirty="0" err="1"/>
              <a:t>edges</a:t>
            </a:r>
            <a:endParaRPr lang="en-GB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8A7277C-AB83-4C0C-8A53-DFE4363E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69" y="2869636"/>
            <a:ext cx="3965167" cy="297387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6263919-2B9F-4AEA-A995-BFBCB383DB86}"/>
              </a:ext>
            </a:extLst>
          </p:cNvPr>
          <p:cNvSpPr txBox="1"/>
          <p:nvPr/>
        </p:nvSpPr>
        <p:spPr>
          <a:xfrm flipH="1">
            <a:off x="7599654" y="2415498"/>
            <a:ext cx="28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geometric</a:t>
            </a:r>
            <a:r>
              <a:rPr lang="cs-CZ" dirty="0"/>
              <a:t> </a:t>
            </a:r>
            <a:r>
              <a:rPr lang="cs-CZ" dirty="0" err="1"/>
              <a:t>patterns</a:t>
            </a:r>
            <a:endParaRPr lang="en-GB" dirty="0"/>
          </a:p>
        </p:txBody>
      </p:sp>
      <p:sp>
        <p:nvSpPr>
          <p:cNvPr id="7" name="Tlačítko akce: Přejít na začátek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9A9533D-C9B0-4751-8000-805C0C375112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ráva, exteriér, obloha, strom&#10;&#10;Popis byl vytvořen automaticky">
            <a:extLst>
              <a:ext uri="{FF2B5EF4-FFF2-40B4-BE49-F238E27FC236}">
                <a16:creationId xmlns:a16="http://schemas.microsoft.com/office/drawing/2014/main" id="{A97622AB-5729-405A-8F02-1624BED746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318" y="1736886"/>
            <a:ext cx="3629534" cy="2135470"/>
          </a:xfrm>
          <a:prstGeom prst="rect">
            <a:avLst/>
          </a:prstGeom>
        </p:spPr>
      </p:pic>
      <p:pic>
        <p:nvPicPr>
          <p:cNvPr id="9" name="Obrázek 8" descr="Obsah obrázku tráva, exteriér, budova, obloha&#10;&#10;Popis byl vytvořen automaticky">
            <a:extLst>
              <a:ext uri="{FF2B5EF4-FFF2-40B4-BE49-F238E27FC236}">
                <a16:creationId xmlns:a16="http://schemas.microsoft.com/office/drawing/2014/main" id="{3E7BA642-BD6D-4D87-BBF1-D2E17006C1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49" y="1656269"/>
            <a:ext cx="4294743" cy="2216087"/>
          </a:xfrm>
          <a:prstGeom prst="rect">
            <a:avLst/>
          </a:prstGeom>
        </p:spPr>
      </p:pic>
      <p:pic>
        <p:nvPicPr>
          <p:cNvPr id="11" name="Obrázek 10" descr="Obsah obrázku budova, exteriér, obloha, tráva&#10;&#10;Popis byl vytvořen automaticky">
            <a:extLst>
              <a:ext uri="{FF2B5EF4-FFF2-40B4-BE49-F238E27FC236}">
                <a16:creationId xmlns:a16="http://schemas.microsoft.com/office/drawing/2014/main" id="{07CE1172-1848-4A6E-A0B5-3772A47FC6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71" y="4354818"/>
            <a:ext cx="3072597" cy="2048398"/>
          </a:xfrm>
          <a:prstGeom prst="rect">
            <a:avLst/>
          </a:prstGeom>
        </p:spPr>
      </p:pic>
      <p:pic>
        <p:nvPicPr>
          <p:cNvPr id="13" name="Obrázek 12" descr="Obsah obrázku budova, exteriér&#10;&#10;Popis byl vytvořen automaticky">
            <a:extLst>
              <a:ext uri="{FF2B5EF4-FFF2-40B4-BE49-F238E27FC236}">
                <a16:creationId xmlns:a16="http://schemas.microsoft.com/office/drawing/2014/main" id="{D9D23326-DEE1-44A3-9AF6-F0CEA10DFE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06" y="4156548"/>
            <a:ext cx="4098450" cy="230537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F3DF36F-4D97-48BC-A868-7DF3CB3B1ABF}"/>
              </a:ext>
            </a:extLst>
          </p:cNvPr>
          <p:cNvSpPr txBox="1"/>
          <p:nvPr/>
        </p:nvSpPr>
        <p:spPr>
          <a:xfrm>
            <a:off x="8890792" y="5586365"/>
            <a:ext cx="255003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House at the Black Madonna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Prague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6C0A2A-E648-40EB-B106-921E1568E014}"/>
              </a:ext>
            </a:extLst>
          </p:cNvPr>
          <p:cNvSpPr txBox="1"/>
          <p:nvPr/>
        </p:nvSpPr>
        <p:spPr>
          <a:xfrm>
            <a:off x="9442213" y="2798794"/>
            <a:ext cx="267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Kovařovic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Villa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Prague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A8D930-D430-46B0-ADF1-FEB2B580D95E}"/>
              </a:ext>
            </a:extLst>
          </p:cNvPr>
          <p:cNvSpPr txBox="1"/>
          <p:nvPr/>
        </p:nvSpPr>
        <p:spPr>
          <a:xfrm>
            <a:off x="1076690" y="1230865"/>
            <a:ext cx="322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Thermal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Baths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Bohdaneč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D5507C-E52D-46D7-8A71-18B869BCA5CD}"/>
              </a:ext>
            </a:extLst>
          </p:cNvPr>
          <p:cNvSpPr txBox="1"/>
          <p:nvPr/>
        </p:nvSpPr>
        <p:spPr>
          <a:xfrm>
            <a:off x="1061891" y="3930420"/>
            <a:ext cx="276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Bauer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Villa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Libodřice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CEE0297-B95F-45E7-AF77-646CE378B2C1}"/>
              </a:ext>
            </a:extLst>
          </p:cNvPr>
          <p:cNvSpPr txBox="1"/>
          <p:nvPr/>
        </p:nvSpPr>
        <p:spPr>
          <a:xfrm>
            <a:off x="5111496" y="348305"/>
            <a:ext cx="6821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CZECH CUBISM AND RONDOCUBISM BUILDINGS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6070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03B35-17C9-4372-A505-24FBCFA9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8/ </a:t>
            </a:r>
            <a:r>
              <a:rPr lang="cs-CZ" dirty="0" err="1"/>
              <a:t>Functionalism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20BA9-F880-43E4-A809-27342F74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98869"/>
            <a:ext cx="10820400" cy="2377440"/>
          </a:xfrm>
        </p:spPr>
        <p:txBody>
          <a:bodyPr>
            <a:normAutofit/>
          </a:bodyPr>
          <a:lstStyle/>
          <a:p>
            <a:pPr indent="-324000">
              <a:lnSpc>
                <a:spcPct val="107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1920s – end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1930s</a:t>
            </a:r>
          </a:p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ain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features: emphasis on the purpose and function, round windows, flat roofs, low levels of ornamentation and decoration, flat concrete slabs, steel sheets, and even wood beams</a:t>
            </a:r>
            <a:endParaRPr lang="cs-CZ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4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3AB76-6AF8-4D14-AB20-153E9276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84528"/>
          </a:xfrm>
        </p:spPr>
        <p:txBody>
          <a:bodyPr>
            <a:normAutofit/>
          </a:bodyPr>
          <a:lstStyle/>
          <a:p>
            <a:r>
              <a:rPr lang="cs-CZ" dirty="0"/>
              <a:t>FUNCTIONALISM MAIN FEATURES</a:t>
            </a:r>
            <a:endParaRPr lang="en-GB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8685460-A1EB-40FE-B075-CF11D67E5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733" y="2416709"/>
            <a:ext cx="2304488" cy="23044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C89172-7337-4548-8775-90E27F2B0786}"/>
              </a:ext>
            </a:extLst>
          </p:cNvPr>
          <p:cNvSpPr txBox="1"/>
          <p:nvPr/>
        </p:nvSpPr>
        <p:spPr>
          <a:xfrm>
            <a:off x="1335714" y="1898139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round</a:t>
            </a:r>
            <a:r>
              <a:rPr lang="cs-CZ" dirty="0"/>
              <a:t> </a:t>
            </a:r>
            <a:r>
              <a:rPr lang="cs-CZ" dirty="0" err="1"/>
              <a:t>windows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C46970-F33C-4352-9F69-2F51B8536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398" y="2715441"/>
            <a:ext cx="3657154" cy="277672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6181563-5617-4044-A4FC-21028BC658CB}"/>
              </a:ext>
            </a:extLst>
          </p:cNvPr>
          <p:cNvSpPr txBox="1"/>
          <p:nvPr/>
        </p:nvSpPr>
        <p:spPr>
          <a:xfrm>
            <a:off x="7933670" y="2168644"/>
            <a:ext cx="109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flat</a:t>
            </a:r>
            <a:r>
              <a:rPr lang="cs-CZ" dirty="0"/>
              <a:t> </a:t>
            </a:r>
            <a:r>
              <a:rPr lang="cs-CZ" dirty="0" err="1"/>
              <a:t>roof</a:t>
            </a:r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2E62653-68BB-411A-872F-F751A85DE9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600" y="3696383"/>
            <a:ext cx="1803122" cy="2509345"/>
          </a:xfrm>
          <a:prstGeom prst="rect">
            <a:avLst/>
          </a:prstGeom>
        </p:spPr>
      </p:pic>
      <p:sp>
        <p:nvSpPr>
          <p:cNvPr id="10" name="Tlačítko akce: Přejít na začátek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EFACA81-D571-4A13-AAA9-F16497AA547D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3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553CB3B9-0771-4D72-BB96-9DB358282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324" y="1603697"/>
            <a:ext cx="4716893" cy="1709874"/>
          </a:xfrm>
          <a:prstGeom prst="rect">
            <a:avLst/>
          </a:prstGeom>
        </p:spPr>
      </p:pic>
      <p:pic>
        <p:nvPicPr>
          <p:cNvPr id="9" name="Obrázek 8" descr="Obsah obrázku exteriér, obloha, silnice, budova&#10;&#10;Popis byl vytvořen automaticky">
            <a:extLst>
              <a:ext uri="{FF2B5EF4-FFF2-40B4-BE49-F238E27FC236}">
                <a16:creationId xmlns:a16="http://schemas.microsoft.com/office/drawing/2014/main" id="{0E18BD8F-22F5-4A09-981F-D28FDF7B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87" y="1247788"/>
            <a:ext cx="3344409" cy="2508307"/>
          </a:xfrm>
          <a:prstGeom prst="rect">
            <a:avLst/>
          </a:prstGeom>
        </p:spPr>
      </p:pic>
      <p:pic>
        <p:nvPicPr>
          <p:cNvPr id="11" name="Obrázek 10" descr="Obsah obrázku tráva, strom, exteriér, obloha&#10;&#10;Popis byl vytvořen automaticky">
            <a:extLst>
              <a:ext uri="{FF2B5EF4-FFF2-40B4-BE49-F238E27FC236}">
                <a16:creationId xmlns:a16="http://schemas.microsoft.com/office/drawing/2014/main" id="{103D51E7-F3C5-49AB-8FA8-686D93B4BB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15" y="3940761"/>
            <a:ext cx="2400293" cy="2406897"/>
          </a:xfrm>
          <a:prstGeom prst="rect">
            <a:avLst/>
          </a:prstGeom>
        </p:spPr>
      </p:pic>
      <p:pic>
        <p:nvPicPr>
          <p:cNvPr id="13" name="Obrázek 12" descr="Obsah obrázku exteriér, obloha, město, obytný dům&#10;&#10;Popis byl vytvořen automaticky">
            <a:extLst>
              <a:ext uri="{FF2B5EF4-FFF2-40B4-BE49-F238E27FC236}">
                <a16:creationId xmlns:a16="http://schemas.microsoft.com/office/drawing/2014/main" id="{1C3ACB56-52EF-44F0-B874-5E991E3AD9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567" y="4152104"/>
            <a:ext cx="4608376" cy="226052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3787993-6C44-42CF-9DB8-22266ED24952}"/>
              </a:ext>
            </a:extLst>
          </p:cNvPr>
          <p:cNvSpPr txBox="1"/>
          <p:nvPr/>
        </p:nvSpPr>
        <p:spPr>
          <a:xfrm>
            <a:off x="352667" y="1524346"/>
            <a:ext cx="172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Olomouc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Crematorium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A0CA3-034A-4DDB-BCFE-AC48A624E929}"/>
              </a:ext>
            </a:extLst>
          </p:cNvPr>
          <p:cNvSpPr txBox="1"/>
          <p:nvPr/>
        </p:nvSpPr>
        <p:spPr>
          <a:xfrm>
            <a:off x="6849005" y="1223282"/>
            <a:ext cx="376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Villa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Tugendhat in Brno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F6AC65-8A57-4DF7-A4EF-DE74192CC24B}"/>
              </a:ext>
            </a:extLst>
          </p:cNvPr>
          <p:cNvSpPr txBox="1"/>
          <p:nvPr/>
        </p:nvSpPr>
        <p:spPr>
          <a:xfrm>
            <a:off x="3471169" y="5195220"/>
            <a:ext cx="232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Tomáš Baťa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Memorial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Zlín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F3502FA-8DA9-40A4-BF67-3DF5887A1BAD}"/>
              </a:ext>
            </a:extLst>
          </p:cNvPr>
          <p:cNvSpPr txBox="1"/>
          <p:nvPr/>
        </p:nvSpPr>
        <p:spPr>
          <a:xfrm>
            <a:off x="6285733" y="3756095"/>
            <a:ext cx="46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Barrandov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Film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Studios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Prague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3A6090-269C-488F-B4E9-5D0240936F20}"/>
              </a:ext>
            </a:extLst>
          </p:cNvPr>
          <p:cNvSpPr txBox="1"/>
          <p:nvPr/>
        </p:nvSpPr>
        <p:spPr>
          <a:xfrm>
            <a:off x="4662328" y="393167"/>
            <a:ext cx="785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Functionalism</a:t>
            </a:r>
            <a:r>
              <a:rPr kumimoji="0" lang="cs-CZ" sz="4000" b="0" i="0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buildings</a:t>
            </a:r>
            <a:endParaRPr kumimoji="0" lang="cs-CZ" sz="4000" b="0" i="0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67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A5FDE-28C7-4319-ABBE-A42707FA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9/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Realism</a:t>
            </a:r>
            <a:r>
              <a:rPr lang="cs-CZ" dirty="0"/>
              <a:t> (</a:t>
            </a:r>
            <a:r>
              <a:rPr lang="cs-CZ" dirty="0" err="1"/>
              <a:t>Sorela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5D8D6-701E-4342-92C6-36B12C76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cca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1950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–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end of 1980s</a:t>
            </a:r>
            <a:endParaRPr lang="cs-CZ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features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perpendicular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streets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rectangular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squares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blocks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flats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same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height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form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Classicist columns and triangular or stepped gables,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historicising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elements on the facades of buildings celebrating national motifs</a:t>
            </a:r>
            <a:endParaRPr lang="cs-CZ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6B44AA6-5D11-405E-B615-5A6356CAE720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3CC40-BA5B-4A5E-B4CC-3769709F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988" y="652853"/>
            <a:ext cx="8778536" cy="1011161"/>
          </a:xfrm>
        </p:spPr>
        <p:txBody>
          <a:bodyPr>
            <a:normAutofit/>
          </a:bodyPr>
          <a:lstStyle/>
          <a:p>
            <a:r>
              <a:rPr lang="cs-CZ" dirty="0"/>
              <a:t>SOCIALIST REALISM MAIN FEATURES</a:t>
            </a:r>
            <a:endParaRPr lang="en-GB" dirty="0"/>
          </a:p>
        </p:txBody>
      </p:sp>
      <p:pic>
        <p:nvPicPr>
          <p:cNvPr id="13" name="Obrázek 12" descr="Obsah obrázku exteriér&#10;&#10;Popis byl vytvořen automaticky">
            <a:extLst>
              <a:ext uri="{FF2B5EF4-FFF2-40B4-BE49-F238E27FC236}">
                <a16:creationId xmlns:a16="http://schemas.microsoft.com/office/drawing/2014/main" id="{42D1BB8F-4915-4B01-8231-A84CEE21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354" y="1748583"/>
            <a:ext cx="3180457" cy="2926763"/>
          </a:xfrm>
          <a:prstGeom prst="rect">
            <a:avLst/>
          </a:prstGeom>
        </p:spPr>
      </p:pic>
      <p:pic>
        <p:nvPicPr>
          <p:cNvPr id="15" name="Obrázek 14" descr="Obsah obrázku text, obloha, budova, střecha&#10;&#10;Popis byl vytvořen automaticky">
            <a:extLst>
              <a:ext uri="{FF2B5EF4-FFF2-40B4-BE49-F238E27FC236}">
                <a16:creationId xmlns:a16="http://schemas.microsoft.com/office/drawing/2014/main" id="{0A1EC637-E947-4803-B38F-9CB5D9B3E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39" y="3378791"/>
            <a:ext cx="4316691" cy="2826356"/>
          </a:xfrm>
          <a:prstGeom prst="rect">
            <a:avLst/>
          </a:prstGeom>
        </p:spPr>
      </p:pic>
      <p:pic>
        <p:nvPicPr>
          <p:cNvPr id="17" name="Obrázek 16" descr="Obsah obrázku budova, obytný dům&#10;&#10;Popis byl vytvořen automaticky">
            <a:extLst>
              <a:ext uri="{FF2B5EF4-FFF2-40B4-BE49-F238E27FC236}">
                <a16:creationId xmlns:a16="http://schemas.microsoft.com/office/drawing/2014/main" id="{901C0C79-9A50-4A13-B4C3-F14FFEBC68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48" y="3393020"/>
            <a:ext cx="3416813" cy="281212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FA947DBF-95CE-469B-A914-C6AF5735738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1C8C535-97AC-4A81-8575-F215012A41E1}"/>
              </a:ext>
            </a:extLst>
          </p:cNvPr>
          <p:cNvSpPr txBox="1"/>
          <p:nvPr/>
        </p:nvSpPr>
        <p:spPr>
          <a:xfrm>
            <a:off x="5961595" y="4759916"/>
            <a:ext cx="235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historicising columns</a:t>
            </a:r>
            <a:br>
              <a:rPr lang="en-GB" dirty="0"/>
            </a:br>
            <a:endParaRPr lang="en-GB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D70D184-BDB7-45F2-AA97-5868094B15C4}"/>
              </a:ext>
            </a:extLst>
          </p:cNvPr>
          <p:cNvSpPr txBox="1"/>
          <p:nvPr/>
        </p:nvSpPr>
        <p:spPr>
          <a:xfrm>
            <a:off x="763722" y="2611800"/>
            <a:ext cx="385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typical decoration of </a:t>
            </a:r>
            <a:r>
              <a:rPr lang="en-GB" dirty="0" err="1"/>
              <a:t>sorela</a:t>
            </a:r>
            <a:r>
              <a:rPr lang="en-GB" dirty="0"/>
              <a:t> architecture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DF3DD59-7924-4AC8-95F1-4F8C3316DA7A}"/>
              </a:ext>
            </a:extLst>
          </p:cNvPr>
          <p:cNvSpPr txBox="1"/>
          <p:nvPr/>
        </p:nvSpPr>
        <p:spPr>
          <a:xfrm>
            <a:off x="8895032" y="2611800"/>
            <a:ext cx="248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grey uniformity of </a:t>
            </a:r>
            <a:r>
              <a:rPr lang="en-GB" dirty="0" err="1"/>
              <a:t>sorela</a:t>
            </a:r>
            <a:r>
              <a:rPr lang="en-GB" dirty="0"/>
              <a:t> blocks of flats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51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bloha, exteriér, tráva, budova&#10;&#10;Popis byl vytvořen automaticky">
            <a:extLst>
              <a:ext uri="{FF2B5EF4-FFF2-40B4-BE49-F238E27FC236}">
                <a16:creationId xmlns:a16="http://schemas.microsoft.com/office/drawing/2014/main" id="{06A142BE-2952-43DE-A086-2576A19989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8" y="1724264"/>
            <a:ext cx="3297041" cy="2198535"/>
          </a:xfrm>
          <a:prstGeom prst="rect">
            <a:avLst/>
          </a:prstGeom>
        </p:spPr>
      </p:pic>
      <p:pic>
        <p:nvPicPr>
          <p:cNvPr id="13" name="Obrázek 12" descr="Obsah obrázku město&#10;&#10;Popis byl vytvořen automaticky">
            <a:extLst>
              <a:ext uri="{FF2B5EF4-FFF2-40B4-BE49-F238E27FC236}">
                <a16:creationId xmlns:a16="http://schemas.microsoft.com/office/drawing/2014/main" id="{DDBD41F9-3D6B-4806-9313-FED15F10D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7" y="4387967"/>
            <a:ext cx="3427473" cy="2026680"/>
          </a:xfrm>
          <a:prstGeom prst="rect">
            <a:avLst/>
          </a:prstGeom>
        </p:spPr>
      </p:pic>
      <p:pic>
        <p:nvPicPr>
          <p:cNvPr id="15" name="Obrázek 14" descr="Obsah obrázku exteriér, obloha, příroda&#10;&#10;Popis byl vytvořen automaticky">
            <a:extLst>
              <a:ext uri="{FF2B5EF4-FFF2-40B4-BE49-F238E27FC236}">
                <a16:creationId xmlns:a16="http://schemas.microsoft.com/office/drawing/2014/main" id="{B817FF33-A4D7-4EAE-BE6F-BC20E5AEE7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179" y="3869933"/>
            <a:ext cx="3988920" cy="266196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BD5E91B-997C-4502-ABD7-F7E7C008BFBD}"/>
              </a:ext>
            </a:extLst>
          </p:cNvPr>
          <p:cNvSpPr txBox="1"/>
          <p:nvPr/>
        </p:nvSpPr>
        <p:spPr>
          <a:xfrm>
            <a:off x="893218" y="1307014"/>
            <a:ext cx="342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Hotel International in Prague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30484F-50D1-4B57-9BFE-853E0D0F9CD9}"/>
              </a:ext>
            </a:extLst>
          </p:cNvPr>
          <p:cNvSpPr txBox="1"/>
          <p:nvPr/>
        </p:nvSpPr>
        <p:spPr>
          <a:xfrm>
            <a:off x="4768021" y="5529241"/>
            <a:ext cx="310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Hotel Thermal in Karlovy Vary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BFF024-5E61-491E-837C-D26286C025E8}"/>
              </a:ext>
            </a:extLst>
          </p:cNvPr>
          <p:cNvSpPr txBox="1"/>
          <p:nvPr/>
        </p:nvSpPr>
        <p:spPr>
          <a:xfrm>
            <a:off x="1174406" y="3970717"/>
            <a:ext cx="373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A h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ousing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estate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Prague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F79DA3-F983-4CE5-8C52-57D7AAB39693}"/>
              </a:ext>
            </a:extLst>
          </p:cNvPr>
          <p:cNvSpPr txBox="1"/>
          <p:nvPr/>
        </p:nvSpPr>
        <p:spPr>
          <a:xfrm>
            <a:off x="5601810" y="326106"/>
            <a:ext cx="562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Sorela</a:t>
            </a:r>
            <a:r>
              <a:rPr kumimoji="0" lang="cs-CZ" sz="4000" b="0" i="0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buildings</a:t>
            </a:r>
            <a:endParaRPr kumimoji="0" lang="cs-CZ" sz="4000" b="0" i="0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Obrázek 9" descr="Obsah obrázku budova, exteriér, kámen&#10;&#10;Popis byl vytvořen automaticky">
            <a:extLst>
              <a:ext uri="{FF2B5EF4-FFF2-40B4-BE49-F238E27FC236}">
                <a16:creationId xmlns:a16="http://schemas.microsoft.com/office/drawing/2014/main" id="{B986FA5C-76DF-470B-86B4-1A739C733D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912" y="1103083"/>
            <a:ext cx="3427472" cy="257060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31567B-087F-428A-9691-1FA608BD915B}"/>
              </a:ext>
            </a:extLst>
          </p:cNvPr>
          <p:cNvSpPr txBox="1"/>
          <p:nvPr/>
        </p:nvSpPr>
        <p:spPr>
          <a:xfrm>
            <a:off x="8564088" y="1857809"/>
            <a:ext cx="255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Astronomical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clock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Olomouc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1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A6F32-868C-4DFF-9089-19EA565C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10/ </a:t>
            </a:r>
            <a:r>
              <a:rPr lang="cs-CZ" dirty="0" err="1"/>
              <a:t>Postmodern</a:t>
            </a:r>
            <a:r>
              <a:rPr lang="cs-CZ" dirty="0"/>
              <a:t> </a:t>
            </a:r>
            <a:r>
              <a:rPr lang="cs-CZ" dirty="0" err="1"/>
              <a:t>architecturE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4B046-F4A9-4941-BEE0-9C20D39B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97196"/>
            <a:ext cx="10820400" cy="1537685"/>
          </a:xfrm>
        </p:spPr>
        <p:txBody>
          <a:bodyPr>
            <a:normAutofit/>
          </a:bodyPr>
          <a:lstStyle/>
          <a:p>
            <a:pPr indent="-324000">
              <a:lnSpc>
                <a:spcPct val="127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cca 1990 – </a:t>
            </a: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now</a:t>
            </a:r>
            <a:endParaRPr lang="cs-CZ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indent="-324000">
              <a:lnSpc>
                <a:spcPct val="127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f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eatures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curved forms, decorative elements, asymmetry</a:t>
            </a:r>
            <a:endParaRPr lang="cs-CZ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6B1400A-9FB5-4466-937A-1E055FFB0424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8308E-5C47-4822-A94B-4EB38333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1/ Romanesque architecture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D895F-EBFB-488C-8EEB-84F7C386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899954"/>
          </a:xfrm>
        </p:spPr>
        <p:txBody>
          <a:bodyPr>
            <a:normAutofit/>
          </a:bodyPr>
          <a:lstStyle/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10 century  – half of the 13 century</a:t>
            </a:r>
            <a:endParaRPr lang="cs-CZ" sz="2400" dirty="0">
              <a:latin typeface="+mj-lt"/>
            </a:endParaRPr>
          </a:p>
          <a:p>
            <a:pPr indent="-324000">
              <a:lnSpc>
                <a:spcPts val="35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ain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Roman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semi-circular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arch, very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thick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walls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dressed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stone,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groin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vaults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arcades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barrel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vaults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roofs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arcades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west-facing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murals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groin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vault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barrel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vault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semi-circular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arch</a:t>
            </a:r>
            <a:endParaRPr lang="cs-CZ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A6142BB-D365-4EF8-BB15-5F4F1D1E65FB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79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B9BAE-3CBA-453C-A1C9-A8929091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postmodern</a:t>
            </a:r>
            <a:r>
              <a:rPr lang="cs-CZ" dirty="0"/>
              <a:t> </a:t>
            </a:r>
            <a:r>
              <a:rPr lang="cs-CZ" dirty="0" err="1"/>
              <a:t>architecture</a:t>
            </a:r>
            <a:endParaRPr lang="en-GB" dirty="0"/>
          </a:p>
        </p:txBody>
      </p:sp>
      <p:pic>
        <p:nvPicPr>
          <p:cNvPr id="6" name="Obrázek 5" descr="Obsah obrázku text, červená, budova&#10;&#10;Popis byl vytvořen automaticky">
            <a:extLst>
              <a:ext uri="{FF2B5EF4-FFF2-40B4-BE49-F238E27FC236}">
                <a16:creationId xmlns:a16="http://schemas.microsoft.com/office/drawing/2014/main" id="{F2087D3F-64ED-4D9E-BCC4-1579CA01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866" y="2448019"/>
            <a:ext cx="2026212" cy="391214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E836E2A-3A6B-4687-8669-AC740AB36166}"/>
              </a:ext>
            </a:extLst>
          </p:cNvPr>
          <p:cNvSpPr txBox="1"/>
          <p:nvPr/>
        </p:nvSpPr>
        <p:spPr>
          <a:xfrm flipH="1">
            <a:off x="1560377" y="1990640"/>
            <a:ext cx="191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asymmetry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DB81A94-49C2-4E9E-A96D-900E0EEEB42E}"/>
              </a:ext>
            </a:extLst>
          </p:cNvPr>
          <p:cNvSpPr txBox="1"/>
          <p:nvPr/>
        </p:nvSpPr>
        <p:spPr>
          <a:xfrm>
            <a:off x="6755447" y="2437324"/>
            <a:ext cx="191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curved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B2499E-BF77-4DF5-B989-8D5A1A0C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377" y="3087102"/>
            <a:ext cx="5153378" cy="34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88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B54ED54-A0D6-4FB0-84D3-EB504960DB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888" y="1277899"/>
            <a:ext cx="3789277" cy="252618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3F362E-6AE8-43C0-A574-BBCC42BA1F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17" y="3983560"/>
            <a:ext cx="3667542" cy="24390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B94B46-63B6-4DD6-87BE-7BF476747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26" y="3976570"/>
            <a:ext cx="3252079" cy="243905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E40762B-E0DF-4ADF-94C8-DE19BDAC2F81}"/>
              </a:ext>
            </a:extLst>
          </p:cNvPr>
          <p:cNvSpPr txBox="1"/>
          <p:nvPr/>
        </p:nvSpPr>
        <p:spPr>
          <a:xfrm>
            <a:off x="9320350" y="1309712"/>
            <a:ext cx="259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Congress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Centre in Zlín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1100E0-D3E4-43A2-83BF-EBB9721616BA}"/>
              </a:ext>
            </a:extLst>
          </p:cNvPr>
          <p:cNvSpPr txBox="1"/>
          <p:nvPr/>
        </p:nvSpPr>
        <p:spPr>
          <a:xfrm>
            <a:off x="5063380" y="5529706"/>
            <a:ext cx="2622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National Library of Technology in Prague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339DCC-2987-42CB-89A2-3B55FD904A5B}"/>
              </a:ext>
            </a:extLst>
          </p:cNvPr>
          <p:cNvSpPr txBox="1"/>
          <p:nvPr/>
        </p:nvSpPr>
        <p:spPr>
          <a:xfrm>
            <a:off x="3811738" y="4024478"/>
            <a:ext cx="250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Dancing House in Prague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783ED06-9754-4F9A-B7BA-55B6C9BB17E2}"/>
              </a:ext>
            </a:extLst>
          </p:cNvPr>
          <p:cNvSpPr txBox="1"/>
          <p:nvPr/>
        </p:nvSpPr>
        <p:spPr>
          <a:xfrm>
            <a:off x="5117803" y="422349"/>
            <a:ext cx="66628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Postmodern</a:t>
            </a:r>
            <a:r>
              <a:rPr kumimoji="0" lang="cs-CZ" sz="4000" b="0" i="0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4000" b="0" i="0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Buildings</a:t>
            </a:r>
            <a:endParaRPr kumimoji="0" lang="cs-CZ" sz="4000" b="0" i="0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4A2D7B-906F-40D4-9720-E69C1F7304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26" y="1277899"/>
            <a:ext cx="3252080" cy="24390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801AA46-BB1B-4E31-B4B5-6912C6F8BEFC}"/>
              </a:ext>
            </a:extLst>
          </p:cNvPr>
          <p:cNvSpPr txBox="1"/>
          <p:nvPr/>
        </p:nvSpPr>
        <p:spPr>
          <a:xfrm>
            <a:off x="3807206" y="1309712"/>
            <a:ext cx="149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Main</a:t>
            </a:r>
            <a:r>
              <a:rPr lang="cs-CZ" dirty="0"/>
              <a:t> Point in Prague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9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3DCC37C-FACD-4F02-9F8A-F1D5A8C3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348" y="2920962"/>
            <a:ext cx="2668965" cy="35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budova, oblouk, socha, kurt&#10;&#10;Popis byl vytvořen automaticky">
            <a:extLst>
              <a:ext uri="{FF2B5EF4-FFF2-40B4-BE49-F238E27FC236}">
                <a16:creationId xmlns:a16="http://schemas.microsoft.com/office/drawing/2014/main" id="{BA4D95FC-B9D3-4121-A481-90D603854A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572" y="2923783"/>
            <a:ext cx="5400000" cy="3600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7E26F4C-AC15-4F85-84C4-1183D501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97" y="712689"/>
            <a:ext cx="8045158" cy="1293028"/>
          </a:xfrm>
        </p:spPr>
        <p:txBody>
          <a:bodyPr/>
          <a:lstStyle/>
          <a:p>
            <a:pPr algn="ctr"/>
            <a:r>
              <a:rPr lang="en-GB" dirty="0"/>
              <a:t>Romanesque </a:t>
            </a:r>
            <a:r>
              <a:rPr lang="cs-CZ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cs-CZ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A86A38-871F-4E28-883B-91506D5D7B30}"/>
              </a:ext>
            </a:extLst>
          </p:cNvPr>
          <p:cNvSpPr txBox="1"/>
          <p:nvPr/>
        </p:nvSpPr>
        <p:spPr>
          <a:xfrm>
            <a:off x="6961625" y="2262193"/>
            <a:ext cx="427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+mj-lt"/>
              </a:rPr>
              <a:t>semi-circular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arches</a:t>
            </a:r>
            <a:endParaRPr lang="cs-CZ" dirty="0"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BC01D6-3E1A-4DC6-BEA7-B2B5571A1DC4}"/>
              </a:ext>
            </a:extLst>
          </p:cNvPr>
          <p:cNvSpPr txBox="1"/>
          <p:nvPr/>
        </p:nvSpPr>
        <p:spPr>
          <a:xfrm>
            <a:off x="1463313" y="2262193"/>
            <a:ext cx="26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groin</a:t>
            </a:r>
            <a:r>
              <a:rPr lang="cs-CZ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vault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. George's Basilica | welcometoprague.cz">
            <a:extLst>
              <a:ext uri="{FF2B5EF4-FFF2-40B4-BE49-F238E27FC236}">
                <a16:creationId xmlns:a16="http://schemas.microsoft.com/office/drawing/2014/main" id="{C6C6AE80-60A7-4C59-A1A8-70D41F1B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173" y="3760426"/>
            <a:ext cx="384351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Rotunda of St. Catherine - town Znojmo | Known as the Zn… | Flickr">
            <a:extLst>
              <a:ext uri="{FF2B5EF4-FFF2-40B4-BE49-F238E27FC236}">
                <a16:creationId xmlns:a16="http://schemas.microsoft.com/office/drawing/2014/main" id="{68443ED9-D811-4F02-9798-A0D5152C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32" y="3760426"/>
            <a:ext cx="385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tunda svatého Martina (Vyšehrad) – Wikipedie">
            <a:extLst>
              <a:ext uri="{FF2B5EF4-FFF2-40B4-BE49-F238E27FC236}">
                <a16:creationId xmlns:a16="http://schemas.microsoft.com/office/drawing/2014/main" id="{E1B1C751-D1C4-43BE-BCEC-D35FCCA3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92" y="299603"/>
            <a:ext cx="240333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EE3E8B-AE91-4BD8-8C2E-10E20A61B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247" y="3040426"/>
            <a:ext cx="2400000" cy="3600000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C858CCE0-F48D-492B-83B0-EE7076DD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816" y="497455"/>
            <a:ext cx="8610600" cy="1293028"/>
          </a:xfrm>
        </p:spPr>
        <p:txBody>
          <a:bodyPr/>
          <a:lstStyle/>
          <a:p>
            <a:r>
              <a:rPr lang="en-GB" dirty="0"/>
              <a:t>Romanesque buildings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2185E70-6A41-4461-AD1A-0923E50B1E0E}"/>
              </a:ext>
            </a:extLst>
          </p:cNvPr>
          <p:cNvSpPr txBox="1"/>
          <p:nvPr/>
        </p:nvSpPr>
        <p:spPr>
          <a:xfrm>
            <a:off x="4815544" y="3197695"/>
            <a:ext cx="34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St. George Basilica in Prague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57C5AC-6611-430D-9AD4-CC9F37DD98D9}"/>
              </a:ext>
            </a:extLst>
          </p:cNvPr>
          <p:cNvSpPr txBox="1"/>
          <p:nvPr/>
        </p:nvSpPr>
        <p:spPr>
          <a:xfrm>
            <a:off x="9028603" y="2242111"/>
            <a:ext cx="267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Basilica</a:t>
            </a:r>
            <a:r>
              <a:rPr lang="cs-CZ" dirty="0"/>
              <a:t> in Tismice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8A90AC-6838-425A-9CAB-2997AF6219BA}"/>
              </a:ext>
            </a:extLst>
          </p:cNvPr>
          <p:cNvSpPr txBox="1"/>
          <p:nvPr/>
        </p:nvSpPr>
        <p:spPr>
          <a:xfrm>
            <a:off x="314562" y="3306550"/>
            <a:ext cx="407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Rotunda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St. Catherine in Znojmo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09691C0-DDD8-4973-B7D0-E631C7F398AD}"/>
              </a:ext>
            </a:extLst>
          </p:cNvPr>
          <p:cNvSpPr txBox="1"/>
          <p:nvPr/>
        </p:nvSpPr>
        <p:spPr>
          <a:xfrm>
            <a:off x="2802834" y="1965112"/>
            <a:ext cx="14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Rotunda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St. Martin in Prague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7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70BA1-EE9C-4D5E-AD59-8A1C218C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2/ Gothic architecture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9AE0E-CDF9-48A7-91A5-CD810338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721048"/>
          </a:xfrm>
        </p:spPr>
        <p:txBody>
          <a:bodyPr>
            <a:normAutofit/>
          </a:bodyPr>
          <a:lstStyle/>
          <a:p>
            <a:pPr indent="-3240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half of the 13 century– end of 15 century, periods:</a:t>
            </a:r>
          </a:p>
          <a:p>
            <a:pPr indent="-3240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latin typeface="+mj-lt"/>
              </a:rPr>
              <a:t>e</a:t>
            </a:r>
            <a:r>
              <a:rPr lang="en-GB" sz="2400" dirty="0" err="1">
                <a:latin typeface="+mj-lt"/>
              </a:rPr>
              <a:t>arly</a:t>
            </a:r>
            <a:r>
              <a:rPr lang="en-GB" sz="2400" dirty="0">
                <a:latin typeface="+mj-lt"/>
              </a:rPr>
              <a:t> Gothic – </a:t>
            </a:r>
            <a:r>
              <a:rPr lang="en-GB" sz="2400" dirty="0" err="1">
                <a:latin typeface="+mj-lt"/>
              </a:rPr>
              <a:t>Přemyslid</a:t>
            </a:r>
            <a:r>
              <a:rPr lang="en-GB" sz="2400" dirty="0">
                <a:latin typeface="+mj-lt"/>
              </a:rPr>
              <a:t> Gothic (13th and early 14th century)</a:t>
            </a:r>
          </a:p>
          <a:p>
            <a:pPr indent="-3240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latin typeface="+mj-lt"/>
              </a:rPr>
              <a:t>h</a:t>
            </a:r>
            <a:r>
              <a:rPr lang="en-GB" sz="2400" dirty="0" err="1">
                <a:latin typeface="+mj-lt"/>
              </a:rPr>
              <a:t>igh</a:t>
            </a:r>
            <a:r>
              <a:rPr lang="en-GB" sz="2400" dirty="0">
                <a:latin typeface="+mj-lt"/>
              </a:rPr>
              <a:t> Gothic – Luxembourg Gothic (14th and early 15th century)</a:t>
            </a:r>
          </a:p>
          <a:p>
            <a:pPr indent="-3240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latin typeface="+mj-lt"/>
              </a:rPr>
              <a:t>l</a:t>
            </a:r>
            <a:r>
              <a:rPr lang="en-GB" sz="2400" dirty="0">
                <a:latin typeface="+mj-lt"/>
              </a:rPr>
              <a:t>ate Gothic – Jagiellonian Gothic (approximately 1471–1526) </a:t>
            </a:r>
          </a:p>
          <a:p>
            <a:pPr indent="-3240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Main features: rib vault, pointed arch, clustered columns, large windows, verticality, external buttresses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0EF8541-F142-4154-87D5-8F3A82CB032D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budova, oblouk, kámen&#10;&#10;Popis byl vytvořen automaticky">
            <a:extLst>
              <a:ext uri="{FF2B5EF4-FFF2-40B4-BE49-F238E27FC236}">
                <a16:creationId xmlns:a16="http://schemas.microsoft.com/office/drawing/2014/main" id="{6DEFAEB3-4C0D-46B6-98DF-4BE861B0C0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04" y="2775006"/>
            <a:ext cx="2400000" cy="360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22FCB6-98C2-4AFF-8107-15D1C7F54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981" y="2775006"/>
            <a:ext cx="4912335" cy="360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84C17BD-3292-4047-9507-3DA08F839807}"/>
              </a:ext>
            </a:extLst>
          </p:cNvPr>
          <p:cNvSpPr txBox="1"/>
          <p:nvPr/>
        </p:nvSpPr>
        <p:spPr>
          <a:xfrm>
            <a:off x="6773662" y="2272596"/>
            <a:ext cx="140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latin typeface="+mj-lt"/>
              </a:rPr>
              <a:t>r</a:t>
            </a:r>
            <a:r>
              <a:rPr lang="en-GB" sz="1800" dirty="0" err="1">
                <a:latin typeface="+mj-lt"/>
              </a:rPr>
              <a:t>ib</a:t>
            </a:r>
            <a:r>
              <a:rPr lang="en-GB" sz="1800" dirty="0">
                <a:latin typeface="+mj-lt"/>
              </a:rPr>
              <a:t> vault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E045513-8C4D-4015-B817-879624E7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4" y="275301"/>
            <a:ext cx="6416580" cy="1293028"/>
          </a:xfrm>
        </p:spPr>
        <p:txBody>
          <a:bodyPr/>
          <a:lstStyle/>
          <a:p>
            <a:r>
              <a:rPr lang="cs-CZ" dirty="0" err="1"/>
              <a:t>gothic</a:t>
            </a:r>
            <a:r>
              <a:rPr lang="en-GB" dirty="0"/>
              <a:t> </a:t>
            </a:r>
            <a:r>
              <a:rPr lang="cs-CZ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cs-CZ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B22CDE-A0F3-4D05-8C63-0F44FF727A19}"/>
              </a:ext>
            </a:extLst>
          </p:cNvPr>
          <p:cNvSpPr txBox="1"/>
          <p:nvPr/>
        </p:nvSpPr>
        <p:spPr>
          <a:xfrm>
            <a:off x="1380732" y="2272596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pointed</a:t>
            </a:r>
            <a:r>
              <a:rPr lang="cs-CZ" dirty="0"/>
              <a:t> 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52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egory:Mary Assumption church in the monastery of Vyšší Brod - Wikimedia  Commons">
            <a:extLst>
              <a:ext uri="{FF2B5EF4-FFF2-40B4-BE49-F238E27FC236}">
                <a16:creationId xmlns:a16="http://schemas.microsoft.com/office/drawing/2014/main" id="{6552084D-BA01-4D5D-BE03-8C07214B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00" y="4062720"/>
            <a:ext cx="3499424" cy="23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urch of St Bartholomew - Sacral architecture - monumental (churches,  monasteries...) - Česká republika - Středočeský kraj">
            <a:extLst>
              <a:ext uri="{FF2B5EF4-FFF2-40B4-BE49-F238E27FC236}">
                <a16:creationId xmlns:a16="http://schemas.microsoft.com/office/drawing/2014/main" id="{10602FC5-C282-4C8F-8155-95FF89CF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57" y="1196101"/>
            <a:ext cx="3588200" cy="23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rles Bridge in Prague: 5 Things You Need to Know in 2019">
            <a:extLst>
              <a:ext uri="{FF2B5EF4-FFF2-40B4-BE49-F238E27FC236}">
                <a16:creationId xmlns:a16="http://schemas.microsoft.com/office/drawing/2014/main" id="{7AEA6907-F85C-4D7B-9E26-208A79EE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813" y="1197596"/>
            <a:ext cx="3743454" cy="24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C6CF703-A2B4-44FC-99E7-4E3A6BE0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83" y="169887"/>
            <a:ext cx="5498204" cy="1293028"/>
          </a:xfrm>
        </p:spPr>
        <p:txBody>
          <a:bodyPr/>
          <a:lstStyle/>
          <a:p>
            <a:r>
              <a:rPr lang="cs-CZ" dirty="0" err="1"/>
              <a:t>gothic</a:t>
            </a:r>
            <a:r>
              <a:rPr lang="en-GB" dirty="0"/>
              <a:t> buildings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48AFCB-F41C-4B6B-AF66-9D1F0F0D75F9}"/>
              </a:ext>
            </a:extLst>
          </p:cNvPr>
          <p:cNvSpPr txBox="1"/>
          <p:nvPr/>
        </p:nvSpPr>
        <p:spPr>
          <a:xfrm>
            <a:off x="703311" y="6388268"/>
            <a:ext cx="387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Church of </a:t>
            </a:r>
            <a:r>
              <a:rPr lang="en-GB" sz="1800" dirty="0" err="1"/>
              <a:t>Vyšší</a:t>
            </a:r>
            <a:r>
              <a:rPr lang="en-GB" sz="1800" dirty="0"/>
              <a:t> </a:t>
            </a:r>
            <a:r>
              <a:rPr lang="en-GB" sz="1800" dirty="0" err="1"/>
              <a:t>Brod</a:t>
            </a:r>
            <a:r>
              <a:rPr lang="en-GB" sz="1800" dirty="0"/>
              <a:t> Monastery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4D74E7-13EA-4506-9361-1F9613FD186A}"/>
              </a:ext>
            </a:extLst>
          </p:cNvPr>
          <p:cNvSpPr txBox="1"/>
          <p:nvPr/>
        </p:nvSpPr>
        <p:spPr>
          <a:xfrm>
            <a:off x="725830" y="3588235"/>
            <a:ext cx="39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Church of St. Bartholomew in </a:t>
            </a:r>
            <a:r>
              <a:rPr lang="en-GB" sz="1800" dirty="0" err="1"/>
              <a:t>Kolín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AEA52C-6E40-41BE-8B5A-827FE2F86410}"/>
              </a:ext>
            </a:extLst>
          </p:cNvPr>
          <p:cNvSpPr txBox="1"/>
          <p:nvPr/>
        </p:nvSpPr>
        <p:spPr>
          <a:xfrm>
            <a:off x="8564643" y="2259968"/>
            <a:ext cx="300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Charles Bridge in Prague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4BD084-D96F-4708-90FC-1FFA0B4CB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13" y="4061005"/>
            <a:ext cx="3743454" cy="234624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9DAF605-86C9-4266-952B-9F895292E37D}"/>
              </a:ext>
            </a:extLst>
          </p:cNvPr>
          <p:cNvSpPr txBox="1"/>
          <p:nvPr/>
        </p:nvSpPr>
        <p:spPr>
          <a:xfrm flipH="1">
            <a:off x="8611339" y="5042517"/>
            <a:ext cx="260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St. Barbara in Kutná Hora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73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C8599-957E-4DCB-8B5C-3A877E2E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3/ </a:t>
            </a:r>
            <a:r>
              <a:rPr lang="en-GB" dirty="0" err="1"/>
              <a:t>Rennaissance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A1D61-2FED-4205-89B1-B4439579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240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t</a:t>
            </a:r>
            <a:r>
              <a:rPr lang="en-GB" sz="2400" dirty="0"/>
              <a:t>urn of the 15 and 16 century – beginning of 17 century </a:t>
            </a:r>
            <a:endParaRPr lang="cs-CZ" sz="2400" dirty="0"/>
          </a:p>
          <a:p>
            <a:pPr indent="-3240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periods: Jagiellonian period, Habsburg period</a:t>
            </a:r>
          </a:p>
          <a:p>
            <a:pPr indent="-324000">
              <a:lnSpc>
                <a:spcPts val="35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</a:t>
            </a:r>
            <a:r>
              <a:rPr lang="en-GB" sz="2400" dirty="0"/>
              <a:t>ain features: sgraffito (figural or ornamental) facade, big rectangular windows, arcade courtyards, geometrically arranged gardens with fountains and statues, antique </a:t>
            </a:r>
            <a:r>
              <a:rPr lang="en-GB" sz="2400" dirty="0" err="1"/>
              <a:t>collumns</a:t>
            </a:r>
            <a:endParaRPr lang="en-GB" sz="24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A8775C-985F-4ECF-9D4A-4AFD2218548C}"/>
              </a:ext>
            </a:extLst>
          </p:cNvPr>
          <p:cNvSpPr/>
          <p:nvPr/>
        </p:nvSpPr>
        <p:spPr>
          <a:xfrm>
            <a:off x="10759751" y="5617028"/>
            <a:ext cx="746449" cy="662473"/>
          </a:xfrm>
          <a:prstGeom prst="actionButtonBeginning">
            <a:avLst/>
          </a:prstGeom>
          <a:solidFill>
            <a:srgbClr val="FF7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068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Override1.xml><?xml version="1.0" encoding="utf-8"?>
<a:themeOverride xmlns:a="http://schemas.openxmlformats.org/drawingml/2006/main">
  <a:clrScheme name="Modro-zelená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FB2953AAAE5645941E672474CE2F5B" ma:contentTypeVersion="2" ma:contentTypeDescription="Vytvoří nový dokument" ma:contentTypeScope="" ma:versionID="d6a3a4451c0435f998d354ed45814a4b">
  <xsd:schema xmlns:xsd="http://www.w3.org/2001/XMLSchema" xmlns:xs="http://www.w3.org/2001/XMLSchema" xmlns:p="http://schemas.microsoft.com/office/2006/metadata/properties" xmlns:ns2="5584491d-209a-4c51-8084-23f27e9b544f" targetNamespace="http://schemas.microsoft.com/office/2006/metadata/properties" ma:root="true" ma:fieldsID="d57282ad41cfccfaeb427155b49c6e08" ns2:_="">
    <xsd:import namespace="5584491d-209a-4c51-8084-23f27e9b5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4491d-209a-4c51-8084-23f27e9b5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6AE3FC-245F-43BB-BC85-868AFB7BA3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793798-5487-46F1-BAA3-7D790FCCD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4491d-209a-4c51-8084-23f27e9b5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23FA03-EB49-4366-9C9F-0652CD713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1739</TotalTime>
  <Words>787</Words>
  <Application>Microsoft Office PowerPoint</Application>
  <PresentationFormat>Širokoúhlá obrazovka</PresentationFormat>
  <Paragraphs>127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Open Sans</vt:lpstr>
      <vt:lpstr>Times New Roman</vt:lpstr>
      <vt:lpstr>Wingdings</vt:lpstr>
      <vt:lpstr>Kondenzační stopa</vt:lpstr>
      <vt:lpstr>Prezentace aplikace PowerPoint</vt:lpstr>
      <vt:lpstr>Index:</vt:lpstr>
      <vt:lpstr>1/ Romanesque architecture</vt:lpstr>
      <vt:lpstr>Romanesque Main features</vt:lpstr>
      <vt:lpstr>Romanesque buildings</vt:lpstr>
      <vt:lpstr>2/ Gothic architecture</vt:lpstr>
      <vt:lpstr>gothic Main features</vt:lpstr>
      <vt:lpstr>gothic buildings</vt:lpstr>
      <vt:lpstr>3/ Rennaissance</vt:lpstr>
      <vt:lpstr>Rennaissance Main features</vt:lpstr>
      <vt:lpstr>Rennaissance building</vt:lpstr>
      <vt:lpstr>4/ Baroque</vt:lpstr>
      <vt:lpstr>Prezentace aplikace PowerPoint</vt:lpstr>
      <vt:lpstr>baroque buildingS</vt:lpstr>
      <vt:lpstr>5/ Neo-clacissicism and Romantism </vt:lpstr>
      <vt:lpstr>Neo-clacissicism and Romantism buildings</vt:lpstr>
      <vt:lpstr>6/ Art-Nouveau</vt:lpstr>
      <vt:lpstr>ART-NOUVEAU MAIN FEATURES</vt:lpstr>
      <vt:lpstr>Prezentace aplikace PowerPoint</vt:lpstr>
      <vt:lpstr>7/ Czech Cubism and Rondocubism</vt:lpstr>
      <vt:lpstr>CUBISM AND RONDOCUBISM MAIN FEATURES</vt:lpstr>
      <vt:lpstr>Prezentace aplikace PowerPoint</vt:lpstr>
      <vt:lpstr>8/ Functionalism</vt:lpstr>
      <vt:lpstr>FUNCTIONALISM MAIN FEATURES</vt:lpstr>
      <vt:lpstr>Prezentace aplikace PowerPoint</vt:lpstr>
      <vt:lpstr>9/ Socialist Realism (Sorela)</vt:lpstr>
      <vt:lpstr>SOCIALIST REALISM MAIN FEATURES</vt:lpstr>
      <vt:lpstr>Prezentace aplikace PowerPoint</vt:lpstr>
      <vt:lpstr>10/ Postmodern architecturE</vt:lpstr>
      <vt:lpstr>Main features of postmodern architecture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Kameníček Jan, Mgr.</dc:creator>
  <cp:lastModifiedBy>Kameníček Jan, Mgr.</cp:lastModifiedBy>
  <cp:revision>77</cp:revision>
  <dcterms:created xsi:type="dcterms:W3CDTF">2021-05-06T14:18:43Z</dcterms:created>
  <dcterms:modified xsi:type="dcterms:W3CDTF">2021-06-06T22:29:42Z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0x01010064FB2953AAAE5645941E672474CE2F5B</vt:lpwstr>
  </property>
</Properties>
</file>